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6"/>
  </p:notesMasterIdLst>
  <p:sldIdLst>
    <p:sldId id="4779" r:id="rId6"/>
    <p:sldId id="338" r:id="rId7"/>
    <p:sldId id="337" r:id="rId8"/>
    <p:sldId id="340" r:id="rId9"/>
    <p:sldId id="379" r:id="rId10"/>
    <p:sldId id="376" r:id="rId11"/>
    <p:sldId id="377" r:id="rId12"/>
    <p:sldId id="378" r:id="rId13"/>
    <p:sldId id="371" r:id="rId14"/>
    <p:sldId id="362" r:id="rId15"/>
    <p:sldId id="369" r:id="rId16"/>
    <p:sldId id="370" r:id="rId17"/>
    <p:sldId id="359" r:id="rId18"/>
    <p:sldId id="341" r:id="rId19"/>
    <p:sldId id="342" r:id="rId20"/>
    <p:sldId id="347" r:id="rId21"/>
    <p:sldId id="344" r:id="rId22"/>
    <p:sldId id="343" r:id="rId23"/>
    <p:sldId id="345" r:id="rId24"/>
    <p:sldId id="3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5AEB0-A5AC-46D7-8FDA-CCA287FF1B1B}" v="22" dt="2019-10-17T14:01:12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4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8C581-9F95-47C0-92EF-D70E814FEE6D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2B60-5B53-4767-A93C-B2D4F860F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8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need to build an F&amp;I app for a brand we will use the red layer / experience platform. If we need to place F&amp;I capabilities on apps like OneApp we will use our API store to integrate with out core systems.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architecture that we call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allows us to build a customer chosen experience. Allows us to build F&amp;I capabilities ones and place them on various apps and sites. We believe that it is our customers choice and we will be where our customers are…. OneApp,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Smartpath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TFS.com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569CDF-0E79-4DA6-A583-CF56D883F4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65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1AB-A7C9-8546-87CC-5E22E7721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FF03F-AE9F-6943-9096-10F14B216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730D8-C9D4-5B48-BC17-32965692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CEC30-E6F1-C64C-8BEB-1DF4BF4B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DBC35-EC8E-5143-AA0B-8C330A83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5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2FAD9-93B2-1A44-BC4A-2C7FAB59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490B8-E9D7-704F-B26C-4C97DE4D0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D267-B363-EA46-BC2E-A47D3C97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0D2E3-BF85-A348-8689-564942F2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B8501-0EF5-1F47-A790-879BECC9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BB1F4-3470-3645-B66D-3663C41DF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1DCD1-344C-344C-B06E-FC0990EC8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98BD-EA87-7347-A43B-8C8C2D73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1611-1CCD-BB4B-84E3-4F54AD16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752AB-720A-1240-B3BF-9FABC93B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93EC-B7BC-ED4D-B7E9-4DE899A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231" y="6490467"/>
            <a:ext cx="2743200" cy="365125"/>
          </a:xfrm>
        </p:spPr>
        <p:txBody>
          <a:bodyPr/>
          <a:lstStyle/>
          <a:p>
            <a:fld id="{B7013169-FEC2-472A-BB70-99D39933F68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CCA8-6BED-4C45-B159-5AF740FA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09" y="1640865"/>
            <a:ext cx="11459552" cy="4351338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800"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600"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200"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200" b="0" i="0">
                <a:solidFill>
                  <a:schemeClr val="bg1"/>
                </a:solidFill>
                <a:latin typeface="+mn-lt"/>
                <a:cs typeface="Toyota Type" panose="020B0602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514402EE-829C-4988-8FEA-01C084AE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7" y="240269"/>
            <a:ext cx="11442134" cy="106548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1399-DA06-472D-AF13-3C6F5A03F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23903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5B7D-AC4C-3249-9285-AEA569F1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450" y="6492875"/>
            <a:ext cx="2743200" cy="365125"/>
          </a:xfrm>
        </p:spPr>
        <p:txBody>
          <a:bodyPr/>
          <a:lstStyle/>
          <a:p>
            <a:fld id="{B7013169-FEC2-472A-BB70-99D39933F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5EBC69-E25E-46D7-A863-C67CD66F0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</p:spTree>
    <p:extLst>
      <p:ext uri="{BB962C8B-B14F-4D97-AF65-F5344CB8AC3E}">
        <p14:creationId xmlns:p14="http://schemas.microsoft.com/office/powerpoint/2010/main" val="6389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 line">
    <p:bg>
      <p:bgPr>
        <a:solidFill>
          <a:srgbClr val="18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9676" y="2070100"/>
            <a:ext cx="10432648" cy="2717800"/>
          </a:xfrm>
        </p:spPr>
        <p:txBody>
          <a:bodyPr anchor="ctr">
            <a:normAutofit/>
          </a:bodyPr>
          <a:lstStyle>
            <a:lvl1pPr marL="0" indent="0" algn="ctr">
              <a:buNone/>
              <a:defRPr kumimoji="1" lang="en-US" altLang="zh-TW" sz="3200" b="0" i="0" kern="1200" dirty="0" smtClean="0">
                <a:solidFill>
                  <a:schemeClr val="bg1"/>
                </a:solidFill>
                <a:latin typeface="Lato Light"/>
                <a:ea typeface="PMingLiU" pitchFamily="18" charset="-120"/>
                <a:cs typeface="Lato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44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lm Placeholder">
    <p:bg>
      <p:bgPr>
        <a:solidFill>
          <a:srgbClr val="18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0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9676" y="3762379"/>
            <a:ext cx="10432648" cy="2717800"/>
          </a:xfrm>
        </p:spPr>
        <p:txBody>
          <a:bodyPr anchor="ctr">
            <a:normAutofit/>
          </a:bodyPr>
          <a:lstStyle>
            <a:lvl1pPr marL="0" indent="0" algn="ctr">
              <a:buNone/>
              <a:defRPr kumimoji="1" lang="en-US" altLang="zh-TW" sz="3200" b="0" i="0" kern="1200" dirty="0" smtClean="0">
                <a:solidFill>
                  <a:schemeClr val="bg1"/>
                </a:solidFill>
                <a:latin typeface="Lato Light"/>
                <a:ea typeface="PMingLiU" pitchFamily="18" charset="-120"/>
                <a:cs typeface="Lato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556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914F-2FE1-D24A-8D51-5B14C6D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7D10-9C31-E245-B9DF-D0E3DE18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6A8F5-CFEA-5144-889E-888C444D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4EE3-D7E3-734C-B720-9F556BE2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AE5F-81A3-EE45-8759-80998D8F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F3A7-4134-554B-A1E7-8B1F04CF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E94C1-B11D-DC41-A077-B0F980D74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F120-36AE-FF43-BDC7-366E584B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FABC-5500-EC45-B7E9-54E6003A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92995-25E3-C845-A5B1-3D063C2F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2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9939-E470-6B41-A343-6E14FBF7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8F4A-ECC0-1348-B5C3-079876A61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A4D7D-7A3E-CA4C-AC25-FDA6C3DD3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683E8-904B-A349-B183-850046EA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52253-3959-1C43-925D-8145A058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655AC-631F-494F-AD05-AB52960B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7874-476A-EB45-8050-79F0162F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FD02-2A55-494E-8572-0E6CF95E8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A1810-7CE5-C844-96CE-A688E1EE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BDDE7-E317-7D45-A8EA-FE5E9F73D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4D1DA-FB0C-5840-9E71-6FCC4427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DDBFB-E5CC-F24A-A9AE-A46B5312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580F6-4AC5-9E4F-BA72-3375DA0C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ED600-3D08-964C-B0D6-C0FF931D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6C4B-D706-9549-92EE-1DEF8ACF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836C4-0A02-394F-9575-E9955766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481C6-0A7E-284F-8723-01AFC102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18A68-B360-2746-AFA8-D69FD1DC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9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A2E32-1E40-7545-923D-E995C37E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80F88-3315-CB4B-9048-3602AC1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6C25A-7959-724E-98F1-0BB06FE3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0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26F7-232E-624E-A40F-ED055663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D6DE-1F09-2B4A-8E48-1A370477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B7A30-EAE4-D341-992A-5204A74CA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6DEED-D611-BB45-A3BD-D8BBFF0E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8CB7F-1C2B-6145-94A7-E8B1CCA2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5EAF9-2B30-B340-AE28-E7A7925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2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98E9-B264-A24D-8435-0CCE28E5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A0627-1A81-C245-A6AB-4BE0E061F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C6A3F-EE45-5C45-BDEB-CD6286154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97CD2-1B09-A741-8F16-3390FBFB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CA3CE-DE9A-6E4D-9BA6-95BCB0CE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4562C-FA07-2641-AFCE-EFB35CD5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8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5684D-19BA-DD43-86BA-DEBB092D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D26AC-5ECF-9144-B81B-1D841E5AB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592D-11EB-0542-A03E-674CC5C1D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21F2F-603D-D740-9601-3C9E7E89F3B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296CE-9727-B244-915C-A6A947000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26FC-F7A2-E14B-95DD-DA55F04AB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DB79E-0B83-9A43-8C7B-50F57C62B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42B7-567F-384D-8F46-7251BDA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8E5-8B6E-814D-B0AB-34DAD14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5597B-3D4B-5D4F-9ACF-607284132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TOYOTA FINANCIAL SERVICES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4A9EF-F3DF-CC45-91E1-BDAABB09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13169-FEC2-472A-BB70-99D39933F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multitenancy-overview" TargetMode="External"/><Relationship Id="rId2" Type="http://schemas.openxmlformats.org/officeDocument/2006/relationships/hyperlink" Target="https://www.infoq.com/presentations/multi-tenancy-kubernet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ubernetes/enhancements/blob/master/keps/sig-api-machinery/20190228-priority-and-fairness.md" TargetMode="External"/><Relationship Id="rId4" Type="http://schemas.openxmlformats.org/officeDocument/2006/relationships/hyperlink" Target="https://docs.google.com/document/d/1U8RQQmTUjxgMZY05HG2f7b3KsB94BhK4Ko6aWbLNXcc/ed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i6irKV9JHlAhUBXawKHcOhCi0QjRx6BAgBEAQ&amp;url=%2Furl%3Fsa%3Di%26rct%3Dj%26q%3D%26esrc%3Ds%26source%3Dimages%26cd%3D%26ved%3D%26url%3Dhttps%253A%252F%252Fwww.ibm.com%252Fcloud-computing%252Flearn-more%252Fget-started-garage-method%252F%26psig%3DAOvVaw30taqEVxxGp-gueOv24A4_%26ust%3D1570804282769576&amp;psig=AOvVaw30taqEVxxGp-gueOv24A4_&amp;ust=157080428276957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CEED466-B641-427A-AA20-1E1F407ADE91}"/>
              </a:ext>
            </a:extLst>
          </p:cNvPr>
          <p:cNvSpPr/>
          <p:nvPr/>
        </p:nvSpPr>
        <p:spPr>
          <a:xfrm>
            <a:off x="267397" y="398992"/>
            <a:ext cx="11013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" panose="020B0602020202020204" pitchFamily="34" charset="0"/>
                <a:ea typeface="+mn-ea"/>
                <a:cs typeface="Toyota Type" panose="020B0602020202020204" pitchFamily="34" charset="0"/>
              </a:rPr>
              <a:t>A Provider of Mobility Services</a:t>
            </a:r>
          </a:p>
        </p:txBody>
      </p:sp>
      <p:sp>
        <p:nvSpPr>
          <p:cNvPr id="197" name="Slide Number Placeholder 1">
            <a:extLst>
              <a:ext uri="{FF2B5EF4-FFF2-40B4-BE49-F238E27FC236}">
                <a16:creationId xmlns:a16="http://schemas.microsoft.com/office/drawing/2014/main" id="{207137C0-9E06-46D8-AED4-CC7B26B1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45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473313-0C70-4A4F-966C-6B2E5095D5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198" name="Footer Placeholder 2">
            <a:extLst>
              <a:ext uri="{FF2B5EF4-FFF2-40B4-BE49-F238E27FC236}">
                <a16:creationId xmlns:a16="http://schemas.microsoft.com/office/drawing/2014/main" id="{391269DC-5A22-4799-ABA2-755D1582C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33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oyota Type" panose="020B0602020202020204" pitchFamily="34" charset="0"/>
                <a:ea typeface="+mn-ea"/>
                <a:cs typeface="Toyota Type" panose="020B0602020202020204" pitchFamily="34" charset="0"/>
              </a:rPr>
              <a:t>© TOYOTA FINANCIAL SERVICES </a:t>
            </a:r>
            <a:endParaRPr kumimoji="0" lang="en-US" sz="833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oyota Type" panose="020B0602020202020204" pitchFamily="34" charset="0"/>
              <a:ea typeface="+mn-ea"/>
              <a:cs typeface="Toyota Type" panose="020B0602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E81DB3-A3C5-4F01-B7C9-967A9289C703}"/>
              </a:ext>
            </a:extLst>
          </p:cNvPr>
          <p:cNvSpPr/>
          <p:nvPr/>
        </p:nvSpPr>
        <p:spPr>
          <a:xfrm>
            <a:off x="318858" y="1093856"/>
            <a:ext cx="10527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We are transforming to a Mobility Service Provider for internal and external customers, following a Software as a Platform (</a:t>
            </a:r>
            <a:r>
              <a:rPr lang="en-US" sz="1400" dirty="0" err="1">
                <a:solidFill>
                  <a:schemeClr val="bg1"/>
                </a:solidFill>
              </a:rPr>
              <a:t>SaaP</a:t>
            </a:r>
            <a:r>
              <a:rPr lang="en-US" sz="1400" dirty="0">
                <a:solidFill>
                  <a:schemeClr val="bg1"/>
                </a:solidFill>
              </a:rPr>
              <a:t>) model.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84DD72-6B56-476B-B582-96B892683945}"/>
              </a:ext>
            </a:extLst>
          </p:cNvPr>
          <p:cNvGrpSpPr/>
          <p:nvPr/>
        </p:nvGrpSpPr>
        <p:grpSpPr>
          <a:xfrm>
            <a:off x="1832883" y="2329199"/>
            <a:ext cx="4320583" cy="2725203"/>
            <a:chOff x="1878308" y="2276447"/>
            <a:chExt cx="4320583" cy="27252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74D3CE-7F00-415E-887E-1FD063DB2F0C}"/>
                </a:ext>
              </a:extLst>
            </p:cNvPr>
            <p:cNvGrpSpPr/>
            <p:nvPr/>
          </p:nvGrpSpPr>
          <p:grpSpPr>
            <a:xfrm>
              <a:off x="1878308" y="2276447"/>
              <a:ext cx="4320583" cy="2725203"/>
              <a:chOff x="1290712" y="2357569"/>
              <a:chExt cx="4320583" cy="2725203"/>
            </a:xfrm>
          </p:grpSpPr>
          <p:pic>
            <p:nvPicPr>
              <p:cNvPr id="7170" name="Picture 2" descr="https://support.apple.com/library/content/dam/edam/applecare/images/en_US/iOS/ios13-ipad-pro-iphone-xs-control-center-hero.jpg">
                <a:extLst>
                  <a:ext uri="{FF2B5EF4-FFF2-40B4-BE49-F238E27FC236}">
                    <a16:creationId xmlns:a16="http://schemas.microsoft.com/office/drawing/2014/main" id="{9C4BA484-B2C9-4A3E-B93B-37AE8C2E3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90712" y="2357569"/>
                <a:ext cx="4320583" cy="272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8D1765D-0397-46CE-BFD0-B7CAA8153887}"/>
                  </a:ext>
                </a:extLst>
              </p:cNvPr>
              <p:cNvSpPr/>
              <p:nvPr/>
            </p:nvSpPr>
            <p:spPr>
              <a:xfrm>
                <a:off x="1417051" y="2444728"/>
                <a:ext cx="2966746" cy="2628306"/>
              </a:xfrm>
              <a:prstGeom prst="roundRect">
                <a:avLst>
                  <a:gd name="adj" fmla="val 4551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2058" name="Rectangle: Rounded Corners 2057">
                <a:extLst>
                  <a:ext uri="{FF2B5EF4-FFF2-40B4-BE49-F238E27FC236}">
                    <a16:creationId xmlns:a16="http://schemas.microsoft.com/office/drawing/2014/main" id="{154008C9-2D8A-499F-B66B-74E808E1CDFA}"/>
                  </a:ext>
                </a:extLst>
              </p:cNvPr>
              <p:cNvSpPr/>
              <p:nvPr/>
            </p:nvSpPr>
            <p:spPr>
              <a:xfrm>
                <a:off x="2307652" y="3423956"/>
                <a:ext cx="934822" cy="1276118"/>
              </a:xfrm>
              <a:prstGeom prst="roundRect">
                <a:avLst>
                  <a:gd name="adj" fmla="val 3504"/>
                </a:avLst>
              </a:prstGeom>
              <a:solidFill>
                <a:srgbClr val="FFFFFF">
                  <a:alpha val="50196"/>
                </a:srgbClr>
              </a:solidFill>
              <a:ln w="31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583CC83-F1AD-43AD-AB69-CD851C062F6D}"/>
                  </a:ext>
                </a:extLst>
              </p:cNvPr>
              <p:cNvSpPr/>
              <p:nvPr/>
            </p:nvSpPr>
            <p:spPr>
              <a:xfrm>
                <a:off x="2362642" y="3469854"/>
                <a:ext cx="378237" cy="339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Financial</a:t>
                </a:r>
              </a:p>
            </p:txBody>
          </p:sp>
          <p:pic>
            <p:nvPicPr>
              <p:cNvPr id="2050" name="Picture 2" descr="Image result for mazda capital services">
                <a:extLst>
                  <a:ext uri="{FF2B5EF4-FFF2-40B4-BE49-F238E27FC236}">
                    <a16:creationId xmlns:a16="http://schemas.microsoft.com/office/drawing/2014/main" id="{89FE4F14-A1E1-494D-BF9D-CD690D814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8497" y="3510219"/>
                <a:ext cx="196669" cy="173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02DD5A4A-7BC8-43E9-85FB-B73794B04EEC}"/>
                  </a:ext>
                </a:extLst>
              </p:cNvPr>
              <p:cNvSpPr/>
              <p:nvPr/>
            </p:nvSpPr>
            <p:spPr>
              <a:xfrm>
                <a:off x="2800867" y="3469854"/>
                <a:ext cx="378237" cy="3276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039DA0F-DFB6-49D9-8CC5-5BAD8E6C0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15475" y1="49824" x2="15475" y2="49824"/>
                            <a14:foregroundMark x1="31975" y1="49824" x2="31975" y2="49824"/>
                            <a14:foregroundMark x1="33000" y1="33647" x2="33000" y2="33647"/>
                            <a14:foregroundMark x1="64225" y1="49176" x2="64225" y2="49176"/>
                            <a14:foregroundMark x1="74375" y1="52765" x2="74375" y2="52765"/>
                            <a14:backgroundMark x1="10650" y1="15176" x2="10650" y2="15176"/>
                            <a14:backgroundMark x1="10650" y1="15176" x2="10650" y2="15176"/>
                            <a14:backgroundMark x1="10650" y1="84471" x2="10650" y2="84471"/>
                            <a14:backgroundMark x1="1775" y1="10353" x2="1775" y2="103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2755" y="3556511"/>
                <a:ext cx="393339" cy="160165"/>
              </a:xfrm>
              <a:prstGeom prst="rect">
                <a:avLst/>
              </a:prstGeom>
            </p:spPr>
          </p:pic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1F66449E-CDA9-41B4-8218-60132D437FA7}"/>
                  </a:ext>
                </a:extLst>
              </p:cNvPr>
              <p:cNvSpPr/>
              <p:nvPr/>
            </p:nvSpPr>
            <p:spPr>
              <a:xfrm>
                <a:off x="2362642" y="4289160"/>
                <a:ext cx="378237" cy="3427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2074482D-6256-4BCE-975F-5B30E1032C02}"/>
                  </a:ext>
                </a:extLst>
              </p:cNvPr>
              <p:cNvSpPr/>
              <p:nvPr/>
            </p:nvSpPr>
            <p:spPr>
              <a:xfrm>
                <a:off x="2368946" y="3877534"/>
                <a:ext cx="378237" cy="3427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SFC</a:t>
                </a:r>
              </a:p>
            </p:txBody>
          </p:sp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B7BCFB9C-CE3C-4A0F-88BB-1C26A731406B}"/>
                  </a:ext>
                </a:extLst>
              </p:cNvPr>
              <p:cNvSpPr/>
              <p:nvPr/>
            </p:nvSpPr>
            <p:spPr>
              <a:xfrm>
                <a:off x="2807171" y="3877534"/>
                <a:ext cx="378237" cy="3306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163" name="Picture 6" descr="Image result for toyota financial savings  bank">
                <a:extLst>
                  <a:ext uri="{FF2B5EF4-FFF2-40B4-BE49-F238E27FC236}">
                    <a16:creationId xmlns:a16="http://schemas.microsoft.com/office/drawing/2014/main" id="{78F8E1F5-A663-4636-8D71-7FBA54FD7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737" y="3972552"/>
                <a:ext cx="322236" cy="14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5E6BAC5F-6479-47FA-841A-ABA0DAEA51F3}"/>
                  </a:ext>
                </a:extLst>
              </p:cNvPr>
              <p:cNvSpPr/>
              <p:nvPr/>
            </p:nvSpPr>
            <p:spPr>
              <a:xfrm>
                <a:off x="2313497" y="2880201"/>
                <a:ext cx="934822" cy="444605"/>
              </a:xfrm>
              <a:prstGeom prst="roundRect">
                <a:avLst>
                  <a:gd name="adj" fmla="val 7868"/>
                </a:avLst>
              </a:prstGeom>
              <a:solidFill>
                <a:srgbClr val="FFFFFF">
                  <a:alpha val="50196"/>
                </a:srgbClr>
              </a:solidFill>
              <a:ln w="31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8BD2818-6273-4732-B8EA-5BC5A308D1F2}"/>
                  </a:ext>
                </a:extLst>
              </p:cNvPr>
              <p:cNvSpPr/>
              <p:nvPr/>
            </p:nvSpPr>
            <p:spPr>
              <a:xfrm>
                <a:off x="2362642" y="2935674"/>
                <a:ext cx="378237" cy="339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1ABA6C4-53E3-430A-AF54-B1C1E63CF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8378" y="2980982"/>
                <a:ext cx="369090" cy="302641"/>
              </a:xfrm>
              <a:prstGeom prst="rect">
                <a:avLst/>
              </a:prstGeom>
            </p:spPr>
          </p:pic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6503728-692C-4D3C-8328-2621B59F4BCC}"/>
                  </a:ext>
                </a:extLst>
              </p:cNvPr>
              <p:cNvSpPr/>
              <p:nvPr/>
            </p:nvSpPr>
            <p:spPr>
              <a:xfrm>
                <a:off x="2800867" y="2935674"/>
                <a:ext cx="378237" cy="3276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962FBA9-1872-46B6-BDC6-ADEDC17CB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8714" y="2976267"/>
                <a:ext cx="242544" cy="298160"/>
              </a:xfrm>
              <a:prstGeom prst="rect">
                <a:avLst/>
              </a:prstGeom>
            </p:spPr>
          </p:pic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1317B32-E890-4827-90B2-D4B85230FFC3}"/>
                  </a:ext>
                </a:extLst>
              </p:cNvPr>
              <p:cNvSpPr/>
              <p:nvPr/>
            </p:nvSpPr>
            <p:spPr>
              <a:xfrm>
                <a:off x="4446324" y="2961498"/>
                <a:ext cx="971222" cy="2054324"/>
              </a:xfrm>
              <a:prstGeom prst="roundRect">
                <a:avLst>
                  <a:gd name="adj" fmla="val 9247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2A13D7C-9F60-4F73-AC37-EC348342BFC8}"/>
                  </a:ext>
                </a:extLst>
              </p:cNvPr>
              <p:cNvSpPr/>
              <p:nvPr/>
            </p:nvSpPr>
            <p:spPr>
              <a:xfrm>
                <a:off x="4532767" y="3655661"/>
                <a:ext cx="811390" cy="1276118"/>
              </a:xfrm>
              <a:prstGeom prst="roundRect">
                <a:avLst>
                  <a:gd name="adj" fmla="val 3504"/>
                </a:avLst>
              </a:prstGeom>
              <a:solidFill>
                <a:srgbClr val="FFFFFF">
                  <a:alpha val="50196"/>
                </a:srgbClr>
              </a:solidFill>
              <a:ln w="31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3477FB5-B63A-4260-9206-081C7BB90D3E}"/>
                  </a:ext>
                </a:extLst>
              </p:cNvPr>
              <p:cNvSpPr/>
              <p:nvPr/>
            </p:nvSpPr>
            <p:spPr>
              <a:xfrm>
                <a:off x="4587757" y="3701559"/>
                <a:ext cx="328295" cy="339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Financial</a:t>
                </a:r>
              </a:p>
            </p:txBody>
          </p:sp>
          <p:pic>
            <p:nvPicPr>
              <p:cNvPr id="74" name="Picture 2" descr="Image result for mazda capital services">
                <a:extLst>
                  <a:ext uri="{FF2B5EF4-FFF2-40B4-BE49-F238E27FC236}">
                    <a16:creationId xmlns:a16="http://schemas.microsoft.com/office/drawing/2014/main" id="{E0740878-C39B-404E-979A-C95DD3D06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3612" y="3741924"/>
                <a:ext cx="170701" cy="173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95CCBA4F-BB10-4AA3-A999-681F2759F08B}"/>
                  </a:ext>
                </a:extLst>
              </p:cNvPr>
              <p:cNvSpPr/>
              <p:nvPr/>
            </p:nvSpPr>
            <p:spPr>
              <a:xfrm>
                <a:off x="4946854" y="3701559"/>
                <a:ext cx="328295" cy="3276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F70B00A-3224-4539-8349-0D46C8AF0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15475" y1="49824" x2="15475" y2="49824"/>
                            <a14:foregroundMark x1="31975" y1="49824" x2="31975" y2="49824"/>
                            <a14:foregroundMark x1="33000" y1="33647" x2="33000" y2="33647"/>
                            <a14:foregroundMark x1="64225" y1="49176" x2="64225" y2="49176"/>
                            <a14:foregroundMark x1="74375" y1="52765" x2="74375" y2="52765"/>
                            <a14:backgroundMark x1="10650" y1="15176" x2="10650" y2="15176"/>
                            <a14:backgroundMark x1="10650" y1="15176" x2="10650" y2="15176"/>
                            <a14:backgroundMark x1="10650" y1="84471" x2="10650" y2="84471"/>
                            <a14:backgroundMark x1="1775" y1="10353" x2="1775" y2="103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742" y="3788216"/>
                <a:ext cx="341403" cy="160165"/>
              </a:xfrm>
              <a:prstGeom prst="rect">
                <a:avLst/>
              </a:prstGeom>
            </p:spPr>
          </p:pic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849C9BD-5466-4D58-8D22-4B593FE35B21}"/>
                  </a:ext>
                </a:extLst>
              </p:cNvPr>
              <p:cNvSpPr/>
              <p:nvPr/>
            </p:nvSpPr>
            <p:spPr>
              <a:xfrm>
                <a:off x="4587757" y="4520865"/>
                <a:ext cx="328295" cy="3427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19D42CC1-22AE-4FC9-95AB-B43E2901675C}"/>
                  </a:ext>
                </a:extLst>
              </p:cNvPr>
              <p:cNvSpPr/>
              <p:nvPr/>
            </p:nvSpPr>
            <p:spPr>
              <a:xfrm>
                <a:off x="4594061" y="4109239"/>
                <a:ext cx="328295" cy="3427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oyota Type Book"/>
                    <a:ea typeface="+mn-ea"/>
                    <a:cs typeface="+mn-cs"/>
                  </a:rPr>
                  <a:t>SFC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C45E8C9-C4E3-45DB-9AA7-FDD42A394767}"/>
                  </a:ext>
                </a:extLst>
              </p:cNvPr>
              <p:cNvSpPr/>
              <p:nvPr/>
            </p:nvSpPr>
            <p:spPr>
              <a:xfrm>
                <a:off x="4953158" y="4109239"/>
                <a:ext cx="328295" cy="3306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80" name="Picture 6" descr="Image result for toyota financial savings  bank">
                <a:extLst>
                  <a:ext uri="{FF2B5EF4-FFF2-40B4-BE49-F238E27FC236}">
                    <a16:creationId xmlns:a16="http://schemas.microsoft.com/office/drawing/2014/main" id="{4BE375FD-AD37-4FAC-8C02-9878A50C0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5724" y="4204257"/>
                <a:ext cx="279689" cy="143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D3ADD89-712B-4578-9F67-D374F433F20C}"/>
                  </a:ext>
                </a:extLst>
              </p:cNvPr>
              <p:cNvSpPr/>
              <p:nvPr/>
            </p:nvSpPr>
            <p:spPr>
              <a:xfrm>
                <a:off x="4538612" y="3111906"/>
                <a:ext cx="811390" cy="444605"/>
              </a:xfrm>
              <a:prstGeom prst="roundRect">
                <a:avLst>
                  <a:gd name="adj" fmla="val 7868"/>
                </a:avLst>
              </a:prstGeom>
              <a:solidFill>
                <a:srgbClr val="FFFFFF">
                  <a:alpha val="50196"/>
                </a:srgbClr>
              </a:solidFill>
              <a:ln w="31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0E9E55CB-A6D3-4ACF-9E9B-6A97A7AC0277}"/>
                  </a:ext>
                </a:extLst>
              </p:cNvPr>
              <p:cNvSpPr/>
              <p:nvPr/>
            </p:nvSpPr>
            <p:spPr>
              <a:xfrm>
                <a:off x="4587757" y="3167379"/>
                <a:ext cx="328295" cy="33967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DFC7B78-1E99-4196-BEA4-EEE97EF02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3493" y="3212687"/>
                <a:ext cx="320356" cy="302641"/>
              </a:xfrm>
              <a:prstGeom prst="rect">
                <a:avLst/>
              </a:prstGeom>
            </p:spPr>
          </p:pic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6DC1D386-03BF-49AF-B54D-FB4B87323685}"/>
                  </a:ext>
                </a:extLst>
              </p:cNvPr>
              <p:cNvSpPr/>
              <p:nvPr/>
            </p:nvSpPr>
            <p:spPr>
              <a:xfrm>
                <a:off x="4946854" y="3167379"/>
                <a:ext cx="328295" cy="3276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endParaRP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6F37B36-A2A0-4A13-B74E-FE212F37E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4701" y="3207972"/>
                <a:ext cx="210519" cy="298160"/>
              </a:xfrm>
              <a:prstGeom prst="rect">
                <a:avLst/>
              </a:prstGeom>
            </p:spPr>
          </p:pic>
        </p:grp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4805943-67A7-4B0F-A57E-3E6EFE2CF52C}"/>
                </a:ext>
              </a:extLst>
            </p:cNvPr>
            <p:cNvSpPr/>
            <p:nvPr/>
          </p:nvSpPr>
          <p:spPr>
            <a:xfrm>
              <a:off x="4659148" y="2352429"/>
              <a:ext cx="1028169" cy="507823"/>
            </a:xfrm>
            <a:prstGeom prst="roundRect">
              <a:avLst>
                <a:gd name="adj" fmla="val 4551"/>
              </a:avLst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856" t="-3" b="-440083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yota Type Book"/>
                <a:ea typeface="+mn-ea"/>
                <a:cs typeface="+mn-cs"/>
              </a:endParaRPr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003FC68A-A9DB-4457-A90C-0FE287CCD9F2}"/>
              </a:ext>
            </a:extLst>
          </p:cNvPr>
          <p:cNvGrpSpPr/>
          <p:nvPr/>
        </p:nvGrpSpPr>
        <p:grpSpPr>
          <a:xfrm>
            <a:off x="992066" y="3821390"/>
            <a:ext cx="3389563" cy="2249067"/>
            <a:chOff x="3051384" y="3205186"/>
            <a:chExt cx="4027900" cy="2781958"/>
          </a:xfrm>
        </p:grpSpPr>
        <p:pic>
          <p:nvPicPr>
            <p:cNvPr id="2060" name="Picture 12" descr="Image result for macbook pro">
              <a:extLst>
                <a:ext uri="{FF2B5EF4-FFF2-40B4-BE49-F238E27FC236}">
                  <a16:creationId xmlns:a16="http://schemas.microsoft.com/office/drawing/2014/main" id="{1355F6EF-55FA-4B00-AF16-A673BE66F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86" b="16947"/>
            <a:stretch/>
          </p:blipFill>
          <p:spPr bwMode="auto">
            <a:xfrm>
              <a:off x="3051384" y="3205186"/>
              <a:ext cx="4027900" cy="2781958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2063">
              <a:extLst>
                <a:ext uri="{FF2B5EF4-FFF2-40B4-BE49-F238E27FC236}">
                  <a16:creationId xmlns:a16="http://schemas.microsoft.com/office/drawing/2014/main" id="{24BB9447-D12A-4A36-AB7B-3863FC57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832"/>
            <a:stretch/>
          </p:blipFill>
          <p:spPr>
            <a:xfrm>
              <a:off x="3271015" y="3466999"/>
              <a:ext cx="3566160" cy="224270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436395-5D39-4F35-85B1-6881217FB4CC}"/>
              </a:ext>
            </a:extLst>
          </p:cNvPr>
          <p:cNvGrpSpPr/>
          <p:nvPr/>
        </p:nvGrpSpPr>
        <p:grpSpPr>
          <a:xfrm>
            <a:off x="8361051" y="2273514"/>
            <a:ext cx="2838883" cy="3836434"/>
            <a:chOff x="8406476" y="2291098"/>
            <a:chExt cx="2838883" cy="383643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F69A199-00F1-49B3-BA0D-0B5BC8F72F57}"/>
                </a:ext>
              </a:extLst>
            </p:cNvPr>
            <p:cNvSpPr/>
            <p:nvPr/>
          </p:nvSpPr>
          <p:spPr>
            <a:xfrm rot="16200000">
              <a:off x="7535213" y="4692706"/>
              <a:ext cx="2159837" cy="25485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  <a:sym typeface="Helvetica Light"/>
                </a:rPr>
                <a:t>Multi Device Experience Layer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D5C83C1-D277-480D-9013-E8E86C032A98}"/>
                </a:ext>
              </a:extLst>
            </p:cNvPr>
            <p:cNvSpPr/>
            <p:nvPr/>
          </p:nvSpPr>
          <p:spPr>
            <a:xfrm rot="16200000">
              <a:off x="7529033" y="4020895"/>
              <a:ext cx="3400925" cy="339807"/>
            </a:xfrm>
            <a:prstGeom prst="roundRect">
              <a:avLst/>
            </a:prstGeom>
            <a:solidFill>
              <a:srgbClr val="3399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  <a:sym typeface="Helvetica Light"/>
                </a:rPr>
                <a:t>API Store and Micro Services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F7FF0AF-B724-49BB-B138-89217E5EED9F}"/>
                </a:ext>
              </a:extLst>
            </p:cNvPr>
            <p:cNvSpPr/>
            <p:nvPr/>
          </p:nvSpPr>
          <p:spPr>
            <a:xfrm rot="16200000">
              <a:off x="8691018" y="3273840"/>
              <a:ext cx="2161671" cy="594662"/>
            </a:xfrm>
            <a:prstGeom prst="roundRect">
              <a:avLst>
                <a:gd name="adj" fmla="val 1392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</a:rPr>
                <a:t>F&amp; I Core Business Systems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8B1ECC5-3191-489E-8DD5-C7A91A638BD9}"/>
                </a:ext>
              </a:extLst>
            </p:cNvPr>
            <p:cNvSpPr/>
            <p:nvPr/>
          </p:nvSpPr>
          <p:spPr>
            <a:xfrm rot="16200000">
              <a:off x="8820790" y="3836406"/>
              <a:ext cx="3400925" cy="708785"/>
            </a:xfrm>
            <a:prstGeom prst="roundRect">
              <a:avLst>
                <a:gd name="adj" fmla="val 8975"/>
              </a:avLst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</a:rPr>
                <a:t>mFin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</a:rPr>
                <a:t> Data Lake and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</a:rPr>
                <a:t>mFin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</a:rPr>
                <a:t> Document Lake</a:t>
              </a:r>
            </a:p>
          </p:txBody>
        </p:sp>
        <p:sp>
          <p:nvSpPr>
            <p:cNvPr id="144" name="Shape 704">
              <a:extLst>
                <a:ext uri="{FF2B5EF4-FFF2-40B4-BE49-F238E27FC236}">
                  <a16:creationId xmlns:a16="http://schemas.microsoft.com/office/drawing/2014/main" id="{6661FC78-DB2D-40AE-934C-CE9B5D57544C}"/>
                </a:ext>
              </a:extLst>
            </p:cNvPr>
            <p:cNvSpPr/>
            <p:nvPr/>
          </p:nvSpPr>
          <p:spPr>
            <a:xfrm rot="16200000" flipH="1">
              <a:off x="9206371" y="5018414"/>
              <a:ext cx="1151035" cy="594662"/>
            </a:xfrm>
            <a:prstGeom prst="roundRect">
              <a:avLst>
                <a:gd name="adj" fmla="val 10690"/>
              </a:avLst>
            </a:prstGeom>
            <a:solidFill>
              <a:srgbClr val="FFC0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>
                <a:defRPr sz="3600"/>
              </a:lvl1pPr>
            </a:lstStyle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  <a:sym typeface="Helvetica Light"/>
                </a:rPr>
                <a:t>External Partner /</a:t>
              </a:r>
            </a:p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  <a:sym typeface="Helvetica Light"/>
                </a:rPr>
                <a:t>Affiliate Systems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  <a:sym typeface="Helvetica Light"/>
              </a:endParaRPr>
            </a:p>
          </p:txBody>
        </p:sp>
        <p:sp>
          <p:nvSpPr>
            <p:cNvPr id="2067" name="Right Bracket 2066">
              <a:extLst>
                <a:ext uri="{FF2B5EF4-FFF2-40B4-BE49-F238E27FC236}">
                  <a16:creationId xmlns:a16="http://schemas.microsoft.com/office/drawing/2014/main" id="{2DDC7736-F9B0-4395-869C-023348D3E6B1}"/>
                </a:ext>
              </a:extLst>
            </p:cNvPr>
            <p:cNvSpPr/>
            <p:nvPr/>
          </p:nvSpPr>
          <p:spPr>
            <a:xfrm>
              <a:off x="8406476" y="2291098"/>
              <a:ext cx="2815411" cy="3836434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+mn-cs"/>
              </a:endParaRPr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4CA697B7-B0B0-4D4B-BE41-CF0A103DA2E6}"/>
                </a:ext>
              </a:extLst>
            </p:cNvPr>
            <p:cNvSpPr/>
            <p:nvPr/>
          </p:nvSpPr>
          <p:spPr>
            <a:xfrm rot="16200000">
              <a:off x="9526236" y="3959946"/>
              <a:ext cx="3124815" cy="31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rPr>
                <a:t>‘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rPr>
                <a:t>mFin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+mn-cs"/>
                </a:rPr>
                <a:t>’  Platform Built and Operated in Cloud</a:t>
              </a:r>
            </a:p>
          </p:txBody>
        </p:sp>
        <p:sp>
          <p:nvSpPr>
            <p:cNvPr id="55" name="Rectangle 137">
              <a:extLst>
                <a:ext uri="{FF2B5EF4-FFF2-40B4-BE49-F238E27FC236}">
                  <a16:creationId xmlns:a16="http://schemas.microsoft.com/office/drawing/2014/main" id="{20A1BED5-8981-4FDB-89A3-F84BE7BDFBB5}"/>
                </a:ext>
              </a:extLst>
            </p:cNvPr>
            <p:cNvSpPr/>
            <p:nvPr/>
          </p:nvSpPr>
          <p:spPr>
            <a:xfrm rot="16200000">
              <a:off x="7191787" y="4109031"/>
              <a:ext cx="3400925" cy="15181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41272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oyota Type Book"/>
                  <a:ea typeface="+mn-ea"/>
                  <a:cs typeface="Toyota Type" panose="020B0602020202020204" pitchFamily="34" charset="0"/>
                  <a:sym typeface="Helvetica Light"/>
                </a:rPr>
                <a:t>Identity &amp; Access Management</a:t>
              </a:r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59481-49DC-4E6F-A5F5-338AB2B7D759}"/>
              </a:ext>
            </a:extLst>
          </p:cNvPr>
          <p:cNvCxnSpPr>
            <a:cxnSpLocks/>
          </p:cNvCxnSpPr>
          <p:nvPr/>
        </p:nvCxnSpPr>
        <p:spPr>
          <a:xfrm flipV="1">
            <a:off x="4287694" y="5383309"/>
            <a:ext cx="4206240" cy="0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  <a:headEnd type="triangle" w="lg" len="med"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5359FFF2-3ED8-45EF-AC3A-DEC4112EEF22}"/>
              </a:ext>
            </a:extLst>
          </p:cNvPr>
          <p:cNvCxnSpPr>
            <a:cxnSpLocks/>
          </p:cNvCxnSpPr>
          <p:nvPr/>
        </p:nvCxnSpPr>
        <p:spPr>
          <a:xfrm flipV="1">
            <a:off x="5778519" y="3275263"/>
            <a:ext cx="3017520" cy="0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  <a:headEnd type="triangle" w="lg" len="med"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A290A89-69B3-4E2D-B783-E6CDD9B6285F}"/>
              </a:ext>
            </a:extLst>
          </p:cNvPr>
          <p:cNvCxnSpPr>
            <a:cxnSpLocks/>
          </p:cNvCxnSpPr>
          <p:nvPr/>
        </p:nvCxnSpPr>
        <p:spPr>
          <a:xfrm flipV="1">
            <a:off x="5795461" y="4020535"/>
            <a:ext cx="2651760" cy="0"/>
          </a:xfrm>
          <a:prstGeom prst="straightConnector1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  <a:headEnd type="triangle" w="lg" len="med"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oud Computing">
            <a:extLst>
              <a:ext uri="{FF2B5EF4-FFF2-40B4-BE49-F238E27FC236}">
                <a16:creationId xmlns:a16="http://schemas.microsoft.com/office/drawing/2014/main" id="{6D1DC97E-A6A3-45C8-90EF-1A4DE484FE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46515" y="5796278"/>
            <a:ext cx="311478" cy="31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50CE9-2882-47DD-AAFE-7BFEE2E017C2}"/>
              </a:ext>
            </a:extLst>
          </p:cNvPr>
          <p:cNvSpPr/>
          <p:nvPr/>
        </p:nvSpPr>
        <p:spPr>
          <a:xfrm>
            <a:off x="6412257" y="3051198"/>
            <a:ext cx="19030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One Toyota/Lexus App with F&amp;I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178B047-1FCD-4563-B4FA-BA65C7F256D4}"/>
              </a:ext>
            </a:extLst>
          </p:cNvPr>
          <p:cNvSpPr/>
          <p:nvPr/>
        </p:nvSpPr>
        <p:spPr>
          <a:xfrm>
            <a:off x="6412257" y="3788274"/>
            <a:ext cx="16385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Other Brand Apps with F&amp;I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C4E48D-E948-465F-8C11-19F7B6F56841}"/>
              </a:ext>
            </a:extLst>
          </p:cNvPr>
          <p:cNvSpPr/>
          <p:nvPr/>
        </p:nvSpPr>
        <p:spPr>
          <a:xfrm>
            <a:off x="6412257" y="5143951"/>
            <a:ext cx="18036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Browser Portals/Sites with F&amp;I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10C9C0-D8E1-4389-89AB-0FA71A41C097}"/>
              </a:ext>
            </a:extLst>
          </p:cNvPr>
          <p:cNvSpPr/>
          <p:nvPr/>
        </p:nvSpPr>
        <p:spPr>
          <a:xfrm>
            <a:off x="9193695" y="2019508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‘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mFin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oyota Type Book"/>
                <a:ea typeface="+mn-ea"/>
                <a:cs typeface="Toyota Type" panose="020B0602020202020204" pitchFamily="34" charset="0"/>
              </a:rPr>
              <a:t>’ Platform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DCFB053B-2E27-408F-8B3B-C7074102F7B3}"/>
              </a:ext>
            </a:extLst>
          </p:cNvPr>
          <p:cNvSpPr txBox="1">
            <a:spLocks/>
          </p:cNvSpPr>
          <p:nvPr/>
        </p:nvSpPr>
        <p:spPr>
          <a:xfrm>
            <a:off x="3716024" y="3616508"/>
            <a:ext cx="4061200" cy="26067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t>Platform products are delivered to the customers as consumable services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oyota Type Book"/>
                <a:ea typeface="+mn-ea"/>
                <a:cs typeface="+mn-cs"/>
              </a:rPr>
              <a:t>Platform services provide their functionality via published APIs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oyota Type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7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D96B-B506-7749-B79E-C6B63143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Microservices – Deployment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4A603-0141-CD4F-A060-90BB15C00326}"/>
              </a:ext>
            </a:extLst>
          </p:cNvPr>
          <p:cNvSpPr txBox="1"/>
          <p:nvPr/>
        </p:nvSpPr>
        <p:spPr>
          <a:xfrm>
            <a:off x="6219825" y="3257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3DEA61C-D72C-394F-8CAD-68A90767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973575"/>
            <a:ext cx="5721927" cy="483586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 Kubernetes platform consists of a cluster of nodes that provide core functionality: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Worker Nodes provide run-time environments for Pods and Containers,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Master Nodes manage and control Worker Nodes,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Proxy Nodes transmits external request (HTTP requests via Ingress Controller and TCP requests via </a:t>
            </a:r>
            <a:r>
              <a:rPr lang="en-US" sz="1400" dirty="0" err="1"/>
              <a:t>Nodeports</a:t>
            </a:r>
            <a:r>
              <a:rPr lang="en-US" sz="1400" dirty="0"/>
              <a:t>) to Services created inside the cluster,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Containers come and go without keeping any state. To keep state across container restarts, Kubernetes offers storage services.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 Service is a Kubernetes component which wraps one or more similar Pods and exposes a given functionality (Service) to outside world.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A Deployment is a configuration which can create a given set of Kubernetes artefacts like pods, services, replica sets, etc.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Namespaces are virtual clusters used to categorize different components which are related within Kubernetes.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CD92ABA-1C36-D04D-A03C-7417243DEB15}"/>
              </a:ext>
            </a:extLst>
          </p:cNvPr>
          <p:cNvSpPr txBox="1">
            <a:spLocks/>
          </p:cNvSpPr>
          <p:nvPr/>
        </p:nvSpPr>
        <p:spPr>
          <a:xfrm>
            <a:off x="838199" y="1111633"/>
            <a:ext cx="11103553" cy="86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build microservices using containers and deploy them into Kubernetes clusters.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45C49-2EF1-A64A-8A6B-107A4DCC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7" y="1973575"/>
            <a:ext cx="5250391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3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D96B-B506-7749-B79E-C6B63143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77550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mFin</a:t>
            </a:r>
            <a:r>
              <a:rPr lang="en-US" sz="4200" dirty="0"/>
              <a:t> Deployment Pattern – Single Tenant Cluster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4A603-0141-CD4F-A060-90BB15C00326}"/>
              </a:ext>
            </a:extLst>
          </p:cNvPr>
          <p:cNvSpPr txBox="1"/>
          <p:nvPr/>
        </p:nvSpPr>
        <p:spPr>
          <a:xfrm>
            <a:off x="6219825" y="3257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CD92ABA-1C36-D04D-A03C-7417243DEB15}"/>
              </a:ext>
            </a:extLst>
          </p:cNvPr>
          <p:cNvSpPr txBox="1">
            <a:spLocks/>
          </p:cNvSpPr>
          <p:nvPr/>
        </p:nvSpPr>
        <p:spPr>
          <a:xfrm>
            <a:off x="838199" y="1111633"/>
            <a:ext cx="11103553" cy="86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this pattern (Hard Multitenancy) there is a zero trust between tenants. Tenants should not have access to anything from other tenants.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9AB9D0-1858-2046-B00E-24236373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04" y="2094271"/>
            <a:ext cx="5242496" cy="440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91EAEF-EAFE-5A49-A133-FC2D56BF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90" y="2094271"/>
            <a:ext cx="5242496" cy="44074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6DA59AD-7B62-4C02-A88D-AD5C4F343E00}"/>
              </a:ext>
            </a:extLst>
          </p:cNvPr>
          <p:cNvGrpSpPr/>
          <p:nvPr/>
        </p:nvGrpSpPr>
        <p:grpSpPr>
          <a:xfrm>
            <a:off x="10979780" y="-246504"/>
            <a:ext cx="1219200" cy="1477596"/>
            <a:chOff x="8226185" y="-197343"/>
            <a:chExt cx="914400" cy="1108197"/>
          </a:xfrm>
        </p:grpSpPr>
        <p:sp>
          <p:nvSpPr>
            <p:cNvPr id="8" name="Speech Bubble: Oval 2">
              <a:extLst>
                <a:ext uri="{FF2B5EF4-FFF2-40B4-BE49-F238E27FC236}">
                  <a16:creationId xmlns:a16="http://schemas.microsoft.com/office/drawing/2014/main" id="{86CFC272-B8C3-4D15-AF7A-56308FD683E4}"/>
                </a:ext>
              </a:extLst>
            </p:cNvPr>
            <p:cNvSpPr/>
            <p:nvPr/>
          </p:nvSpPr>
          <p:spPr>
            <a:xfrm rot="5400000">
              <a:off x="8226185" y="-3546"/>
              <a:ext cx="914400" cy="914400"/>
            </a:xfrm>
            <a:prstGeom prst="diagStripe">
              <a:avLst/>
            </a:prstGeom>
            <a:solidFill>
              <a:srgbClr val="FFF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7979"/>
              <a:endParaRPr lang="en-US" sz="2100" b="1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Text Box 23">
              <a:extLst>
                <a:ext uri="{FF2B5EF4-FFF2-40B4-BE49-F238E27FC236}">
                  <a16:creationId xmlns:a16="http://schemas.microsoft.com/office/drawing/2014/main" id="{D97DF03D-62B1-4AD1-8051-DFD075CD5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8258923" y="156630"/>
              <a:ext cx="1097280" cy="389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7" tIns="45698" rIns="91397" bIns="45698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1218598"/>
              <a:r>
                <a:rPr lang="en-US" sz="1600" dirty="0">
                  <a:solidFill>
                    <a:prstClr val="black"/>
                  </a:solidFill>
                  <a:latin typeface="Century Gothic"/>
                  <a:ea typeface="ＭＳ Ｐゴシック"/>
                  <a:cs typeface="ＭＳ Ｐゴシック"/>
                </a:rPr>
                <a:t>Tenants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74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DC1C-16AD-7A4A-9A00-1927779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48" y="0"/>
            <a:ext cx="1112966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mFin</a:t>
            </a:r>
            <a:r>
              <a:rPr lang="en-US" sz="4000" dirty="0"/>
              <a:t> Deployment Pattern – Shared Control Plane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B534DA-2F98-B549-A5E6-81C8C1509992}"/>
              </a:ext>
            </a:extLst>
          </p:cNvPr>
          <p:cNvSpPr txBox="1">
            <a:spLocks/>
          </p:cNvSpPr>
          <p:nvPr/>
        </p:nvSpPr>
        <p:spPr>
          <a:xfrm>
            <a:off x="710648" y="1070799"/>
            <a:ext cx="10841042" cy="8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another Hard Multitenancy pattern where tenants should not have access to anything from other tenants, except for the Kubernetes’ APIs. </a:t>
            </a:r>
            <a:endParaRPr lang="en-US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36BAC-57C0-ED47-8CE4-0DF16FD7D035}"/>
              </a:ext>
            </a:extLst>
          </p:cNvPr>
          <p:cNvSpPr/>
          <p:nvPr/>
        </p:nvSpPr>
        <p:spPr>
          <a:xfrm>
            <a:off x="7433187" y="2244327"/>
            <a:ext cx="461132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Tenants share access to Kubernetes’ APIs,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Access to the APIs is protected based on Tenant ID,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Each tenant can access the APIs - using their Tenant ID - to run their own controllers/operators and take other actions on objects within their namespaces,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Authenticated tenants’ users are routed to appropriate services based on Tenant IDs or they accessing a tenant specific end-points. </a:t>
            </a:r>
            <a:endParaRPr lang="en-US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7B83F-DF31-FD40-9D84-E86D4AC1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1954975"/>
            <a:ext cx="6166182" cy="427463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5026F4-FB51-4162-83EA-BB30B8C2C322}"/>
              </a:ext>
            </a:extLst>
          </p:cNvPr>
          <p:cNvGrpSpPr/>
          <p:nvPr/>
        </p:nvGrpSpPr>
        <p:grpSpPr>
          <a:xfrm>
            <a:off x="10979780" y="-246504"/>
            <a:ext cx="1219200" cy="1477596"/>
            <a:chOff x="8226185" y="-197343"/>
            <a:chExt cx="914400" cy="1108197"/>
          </a:xfrm>
        </p:grpSpPr>
        <p:sp>
          <p:nvSpPr>
            <p:cNvPr id="7" name="Speech Bubble: Oval 2">
              <a:extLst>
                <a:ext uri="{FF2B5EF4-FFF2-40B4-BE49-F238E27FC236}">
                  <a16:creationId xmlns:a16="http://schemas.microsoft.com/office/drawing/2014/main" id="{5A4319D1-7F0B-4253-9295-D393CCE5F713}"/>
                </a:ext>
              </a:extLst>
            </p:cNvPr>
            <p:cNvSpPr/>
            <p:nvPr/>
          </p:nvSpPr>
          <p:spPr>
            <a:xfrm rot="5400000">
              <a:off x="8226185" y="-3546"/>
              <a:ext cx="914400" cy="914400"/>
            </a:xfrm>
            <a:prstGeom prst="diagStripe">
              <a:avLst/>
            </a:prstGeom>
            <a:solidFill>
              <a:srgbClr val="FFF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7979"/>
              <a:endParaRPr lang="en-US" sz="2100" b="1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Text Box 23">
              <a:extLst>
                <a:ext uri="{FF2B5EF4-FFF2-40B4-BE49-F238E27FC236}">
                  <a16:creationId xmlns:a16="http://schemas.microsoft.com/office/drawing/2014/main" id="{C8180293-76AB-4146-B2CB-DDA91ADD7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8258923" y="156630"/>
              <a:ext cx="1097280" cy="389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7" tIns="45698" rIns="91397" bIns="45698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1218598"/>
              <a:r>
                <a:rPr lang="en-US" sz="1600" dirty="0">
                  <a:solidFill>
                    <a:prstClr val="black"/>
                  </a:solidFill>
                  <a:latin typeface="Century Gothic"/>
                  <a:ea typeface="ＭＳ Ｐゴシック"/>
                  <a:cs typeface="ＭＳ Ｐゴシック"/>
                </a:rPr>
                <a:t>Tenants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04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DC1C-16AD-7A4A-9A00-1927779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48" y="0"/>
            <a:ext cx="1112966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mFin</a:t>
            </a:r>
            <a:r>
              <a:rPr lang="en-US" sz="4000" dirty="0"/>
              <a:t> Deployment Pattern – Namespace per Tenant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897FAB-A027-C64C-8824-0A819113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74705"/>
            <a:ext cx="5908431" cy="4352429"/>
          </a:xfrm>
        </p:spPr>
        <p:txBody>
          <a:bodyPr>
            <a:normAutofit/>
          </a:bodyPr>
          <a:lstStyle/>
          <a:p>
            <a:r>
              <a:rPr lang="en-US" sz="2000" dirty="0"/>
              <a:t>In this deployment pattern single Master controls a large cluster.</a:t>
            </a:r>
          </a:p>
          <a:p>
            <a:r>
              <a:rPr lang="en-US" sz="2000" dirty="0"/>
              <a:t>The cluster administrator has ”root” admin rights in order to:</a:t>
            </a:r>
          </a:p>
          <a:p>
            <a:pPr lvl="1"/>
            <a:r>
              <a:rPr lang="en-US" sz="1800" dirty="0"/>
              <a:t>Operate the cluster,</a:t>
            </a:r>
          </a:p>
          <a:p>
            <a:pPr lvl="1"/>
            <a:r>
              <a:rPr lang="en-US" sz="1800" dirty="0"/>
              <a:t>Set up namespaces,</a:t>
            </a:r>
          </a:p>
          <a:p>
            <a:pPr lvl="1"/>
            <a:r>
              <a:rPr lang="en-US" sz="1800" dirty="0"/>
              <a:t>Set up resource limits.</a:t>
            </a:r>
          </a:p>
          <a:p>
            <a:r>
              <a:rPr lang="en-US" sz="2000" dirty="0"/>
              <a:t>Namespace administrators have admin right access only to their specific namespaces.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Authenticated tenants’ users are routed to appropriate services based on Tenant IDs or they accessing a tenant specific end-points.      </a:t>
            </a:r>
            <a:r>
              <a:rPr lang="en-US" sz="2000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B534DA-2F98-B549-A5E6-81C8C1509992}"/>
              </a:ext>
            </a:extLst>
          </p:cNvPr>
          <p:cNvSpPr txBox="1">
            <a:spLocks/>
          </p:cNvSpPr>
          <p:nvPr/>
        </p:nvSpPr>
        <p:spPr>
          <a:xfrm>
            <a:off x="710648" y="1070799"/>
            <a:ext cx="10841042" cy="8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this pattern (Soft Multitenancy) all tenants share the same pool of Worker Nodes, however, each tenant is given its own Namespace.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0EC6EC-C0B4-3248-AC4F-7072C502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35" y="1954975"/>
            <a:ext cx="4882884" cy="42293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3F43EEA-AFBD-4F6B-B720-C85B90E87F29}"/>
              </a:ext>
            </a:extLst>
          </p:cNvPr>
          <p:cNvGrpSpPr/>
          <p:nvPr/>
        </p:nvGrpSpPr>
        <p:grpSpPr>
          <a:xfrm>
            <a:off x="10979780" y="-246504"/>
            <a:ext cx="1219200" cy="1477596"/>
            <a:chOff x="8226185" y="-197343"/>
            <a:chExt cx="914400" cy="1108197"/>
          </a:xfrm>
        </p:grpSpPr>
        <p:sp>
          <p:nvSpPr>
            <p:cNvPr id="7" name="Speech Bubble: Oval 2">
              <a:extLst>
                <a:ext uri="{FF2B5EF4-FFF2-40B4-BE49-F238E27FC236}">
                  <a16:creationId xmlns:a16="http://schemas.microsoft.com/office/drawing/2014/main" id="{F0CB6A63-60CD-41F0-894E-56FB934B4C24}"/>
                </a:ext>
              </a:extLst>
            </p:cNvPr>
            <p:cNvSpPr/>
            <p:nvPr/>
          </p:nvSpPr>
          <p:spPr>
            <a:xfrm rot="5400000">
              <a:off x="8226185" y="-3546"/>
              <a:ext cx="914400" cy="914400"/>
            </a:xfrm>
            <a:prstGeom prst="diagStripe">
              <a:avLst/>
            </a:prstGeom>
            <a:solidFill>
              <a:srgbClr val="FFF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7979"/>
              <a:endParaRPr lang="en-US" sz="2100" b="1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Text Box 23">
              <a:extLst>
                <a:ext uri="{FF2B5EF4-FFF2-40B4-BE49-F238E27FC236}">
                  <a16:creationId xmlns:a16="http://schemas.microsoft.com/office/drawing/2014/main" id="{3E63B15B-8062-4597-A3FC-C808702E1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8258923" y="156630"/>
              <a:ext cx="1097280" cy="389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7" tIns="45698" rIns="91397" bIns="45698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1218598"/>
              <a:r>
                <a:rPr lang="en-US" sz="1600" dirty="0">
                  <a:solidFill>
                    <a:prstClr val="black"/>
                  </a:solidFill>
                  <a:latin typeface="Century Gothic"/>
                  <a:ea typeface="ＭＳ Ｐゴシック"/>
                  <a:cs typeface="ＭＳ Ｐゴシック"/>
                </a:rPr>
                <a:t>Tenants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2DD7-ACB7-B045-9CE4-DC3FC820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A7E1-F420-5B49-81A1-37838E28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5" y="2941358"/>
            <a:ext cx="5921188" cy="2597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Our services are characterized by:</a:t>
            </a:r>
          </a:p>
          <a:p>
            <a:r>
              <a:rPr lang="en-US" sz="2400" dirty="0"/>
              <a:t>Single-purpose</a:t>
            </a:r>
          </a:p>
          <a:p>
            <a:r>
              <a:rPr lang="en-US" sz="2400" dirty="0"/>
              <a:t>Simple, well defined interface</a:t>
            </a:r>
          </a:p>
          <a:p>
            <a:r>
              <a:rPr lang="en-US" sz="2400" dirty="0"/>
              <a:t>Modular and independent</a:t>
            </a:r>
          </a:p>
          <a:p>
            <a:r>
              <a:rPr lang="en-US" sz="2400" dirty="0"/>
              <a:t>Isolated persistence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44517A-5C9F-0740-A5E3-EFB92F40B1B7}"/>
              </a:ext>
            </a:extLst>
          </p:cNvPr>
          <p:cNvSpPr txBox="1">
            <a:spLocks/>
          </p:cNvSpPr>
          <p:nvPr/>
        </p:nvSpPr>
        <p:spPr>
          <a:xfrm>
            <a:off x="838201" y="1518256"/>
            <a:ext cx="10690412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Our API software architecture centers around decoupled independent services modeled around business domains – each service has a business boundary which can be independently developed, tested, deployed, monitored, and scaled.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A1317-452D-4D47-86E3-8BEDDC5E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4" y="2861004"/>
            <a:ext cx="2754155" cy="24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9A41-A9F2-894E-B11C-A0E9CC13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– Persistence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03904-C9D9-D040-B623-E3775DE10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9" y="2587344"/>
            <a:ext cx="5526741" cy="3212821"/>
          </a:xfrm>
        </p:spPr>
        <p:txBody>
          <a:bodyPr/>
          <a:lstStyle/>
          <a:p>
            <a:r>
              <a:rPr lang="en-US" dirty="0"/>
              <a:t>Approach 1: Service operates its own data store (Consumer Lease, Consumer Loan, …)</a:t>
            </a:r>
          </a:p>
          <a:p>
            <a:r>
              <a:rPr lang="en-US" dirty="0"/>
              <a:t>Approach 2: Use of a persistence service (Change Log Service, …)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Antipattern:</a:t>
            </a:r>
            <a:r>
              <a:rPr lang="en-US" dirty="0"/>
              <a:t> Service A directly updates data owned by Service 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6540B1-045A-234B-A53C-4DFD550F47AB}"/>
              </a:ext>
            </a:extLst>
          </p:cNvPr>
          <p:cNvSpPr txBox="1">
            <a:spLocks/>
          </p:cNvSpPr>
          <p:nvPr/>
        </p:nvSpPr>
        <p:spPr>
          <a:xfrm>
            <a:off x="847165" y="1520544"/>
            <a:ext cx="9982200" cy="98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Principle: External access to data store is only through published service interface.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66D54-8A52-A54B-AED2-C983881F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12" y="2587344"/>
            <a:ext cx="2823882" cy="2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26F-4070-484C-BD7E-515FA895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Aggregate Pattern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C69234-2AC6-DD4D-9B69-90C4C232CE16}"/>
              </a:ext>
            </a:extLst>
          </p:cNvPr>
          <p:cNvSpPr txBox="1">
            <a:spLocks/>
          </p:cNvSpPr>
          <p:nvPr/>
        </p:nvSpPr>
        <p:spPr>
          <a:xfrm>
            <a:off x="838201" y="1518256"/>
            <a:ext cx="10690412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3187D-F80F-7A4A-B4DF-9E8E1F1CA9D4}"/>
              </a:ext>
            </a:extLst>
          </p:cNvPr>
          <p:cNvSpPr txBox="1">
            <a:spLocks/>
          </p:cNvSpPr>
          <p:nvPr/>
        </p:nvSpPr>
        <p:spPr>
          <a:xfrm>
            <a:off x="838201" y="1595788"/>
            <a:ext cx="10690412" cy="986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use an Aggregate Pattern to implement a cluster of domain objects that need to be transnationally consistent.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1A83C5-0D1B-9342-B7AF-242B9E880956}"/>
              </a:ext>
            </a:extLst>
          </p:cNvPr>
          <p:cNvSpPr txBox="1">
            <a:spLocks/>
          </p:cNvSpPr>
          <p:nvPr/>
        </p:nvSpPr>
        <p:spPr>
          <a:xfrm>
            <a:off x="6096000" y="2584567"/>
            <a:ext cx="5685026" cy="3259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aggregate is composed of at least one entity: the aggregate root.</a:t>
            </a:r>
          </a:p>
          <a:p>
            <a:r>
              <a:rPr lang="en-US" sz="2400" dirty="0"/>
              <a:t>Additionally, it can have multiple child entities and value objects. </a:t>
            </a:r>
          </a:p>
          <a:p>
            <a:r>
              <a:rPr lang="en-US" sz="2400" dirty="0"/>
              <a:t>The purpose of an aggregate root is to ensure the consistency of the aggregate; it should be the only entry point for updates to the aggregate.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B88C01-DBD6-4648-815F-E5EF6571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7105"/>
            <a:ext cx="5110162" cy="27941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D3C92-7E0D-3545-B748-5602E1876A14}"/>
              </a:ext>
            </a:extLst>
          </p:cNvPr>
          <p:cNvSpPr/>
          <p:nvPr/>
        </p:nvSpPr>
        <p:spPr>
          <a:xfrm>
            <a:off x="820549" y="5578617"/>
            <a:ext cx="10708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Lemans Due Date Change is accomplished as series of Mainframe requests that need to be transnationally consistent. </a:t>
            </a:r>
          </a:p>
        </p:txBody>
      </p:sp>
    </p:spTree>
    <p:extLst>
      <p:ext uri="{BB962C8B-B14F-4D97-AF65-F5344CB8AC3E}">
        <p14:creationId xmlns:p14="http://schemas.microsoft.com/office/powerpoint/2010/main" val="149644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9A41-A9F2-894E-B11C-A0E9CC13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– API Gateway Pattern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6540B1-045A-234B-A53C-4DFD550F47AB}"/>
              </a:ext>
            </a:extLst>
          </p:cNvPr>
          <p:cNvSpPr txBox="1">
            <a:spLocks/>
          </p:cNvSpPr>
          <p:nvPr/>
        </p:nvSpPr>
        <p:spPr>
          <a:xfrm>
            <a:off x="847165" y="1520544"/>
            <a:ext cx="9982200" cy="989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implemented API gateway that is the single entry point for all consumers to access our services.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FFBE5-02EA-CE48-93E9-3B1B9443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2648512"/>
            <a:ext cx="7803030" cy="2908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3B2B5-09A0-1840-98CD-394500C65F0D}"/>
              </a:ext>
            </a:extLst>
          </p:cNvPr>
          <p:cNvSpPr txBox="1"/>
          <p:nvPr/>
        </p:nvSpPr>
        <p:spPr>
          <a:xfrm>
            <a:off x="7234517" y="569530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BE0A9-EFAE-5447-8792-2A4ED4D51D4E}"/>
              </a:ext>
            </a:extLst>
          </p:cNvPr>
          <p:cNvSpPr txBox="1"/>
          <p:nvPr/>
        </p:nvSpPr>
        <p:spPr>
          <a:xfrm>
            <a:off x="2850775" y="5695309"/>
            <a:ext cx="126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Antipattern</a:t>
            </a:r>
          </a:p>
        </p:txBody>
      </p:sp>
    </p:spTree>
    <p:extLst>
      <p:ext uri="{BB962C8B-B14F-4D97-AF65-F5344CB8AC3E}">
        <p14:creationId xmlns:p14="http://schemas.microsoft.com/office/powerpoint/2010/main" val="448257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DBC-7E47-9145-BC16-54B2F2A1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– Shared Data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9493-8DF0-B741-AC1A-7DC0062B4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068" y="2948402"/>
            <a:ext cx="5643282" cy="2970493"/>
          </a:xfrm>
        </p:spPr>
        <p:txBody>
          <a:bodyPr/>
          <a:lstStyle/>
          <a:p>
            <a:r>
              <a:rPr lang="en-US" dirty="0"/>
              <a:t>Synchronous lookup. (User Access Provisioning, …)</a:t>
            </a:r>
          </a:p>
          <a:p>
            <a:r>
              <a:rPr lang="en-US" dirty="0"/>
              <a:t>Asynchronous event + local cache (Signal project, …)</a:t>
            </a:r>
          </a:p>
          <a:p>
            <a:r>
              <a:rPr lang="en-US" dirty="0"/>
              <a:t>Shared metadata library – basically immutable (Branch State List, … 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F4D85-FAED-6546-B3BE-85A271D8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68" y="2948402"/>
            <a:ext cx="3954182" cy="6615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189EC-7034-2E47-B069-10E5AF673CA0}"/>
              </a:ext>
            </a:extLst>
          </p:cNvPr>
          <p:cNvSpPr txBox="1">
            <a:spLocks/>
          </p:cNvSpPr>
          <p:nvPr/>
        </p:nvSpPr>
        <p:spPr>
          <a:xfrm>
            <a:off x="838201" y="1518256"/>
            <a:ext cx="10690412" cy="94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Sharing data between microservices is supported via synchronous lookup pattern or via asynchronous event based pattern.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0C114-C5E6-FF49-9313-FAF83F2E0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8" y="4095018"/>
            <a:ext cx="3861710" cy="1497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AA957-6751-7E4D-BBE8-665AA45D16AF}"/>
              </a:ext>
            </a:extLst>
          </p:cNvPr>
          <p:cNvSpPr txBox="1"/>
          <p:nvPr/>
        </p:nvSpPr>
        <p:spPr>
          <a:xfrm>
            <a:off x="1760304" y="5641896"/>
            <a:ext cx="2275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&amp; Data might be separated </a:t>
            </a:r>
          </a:p>
        </p:txBody>
      </p:sp>
    </p:spTree>
    <p:extLst>
      <p:ext uri="{BB962C8B-B14F-4D97-AF65-F5344CB8AC3E}">
        <p14:creationId xmlns:p14="http://schemas.microsoft.com/office/powerpoint/2010/main" val="52704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26F-4070-484C-BD7E-515FA895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Microservices - Saga Pattern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C69234-2AC6-DD4D-9B69-90C4C232CE16}"/>
              </a:ext>
            </a:extLst>
          </p:cNvPr>
          <p:cNvSpPr txBox="1">
            <a:spLocks/>
          </p:cNvSpPr>
          <p:nvPr/>
        </p:nvSpPr>
        <p:spPr>
          <a:xfrm>
            <a:off x="838201" y="1518256"/>
            <a:ext cx="10690412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3187D-F80F-7A4A-B4DF-9E8E1F1CA9D4}"/>
              </a:ext>
            </a:extLst>
          </p:cNvPr>
          <p:cNvSpPr txBox="1">
            <a:spLocks/>
          </p:cNvSpPr>
          <p:nvPr/>
        </p:nvSpPr>
        <p:spPr>
          <a:xfrm>
            <a:off x="838201" y="1595788"/>
            <a:ext cx="10690412" cy="604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implement event handlers as stateless services.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FC781-3AA9-A942-B64D-FB5C8813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2462611"/>
            <a:ext cx="6410530" cy="306867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D5B35D-4E14-D84A-8E85-32CE3582B493}"/>
              </a:ext>
            </a:extLst>
          </p:cNvPr>
          <p:cNvSpPr txBox="1">
            <a:spLocks/>
          </p:cNvSpPr>
          <p:nvPr/>
        </p:nvSpPr>
        <p:spPr>
          <a:xfrm>
            <a:off x="7813124" y="2731576"/>
            <a:ext cx="3451412" cy="2565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Typical Event Handler:</a:t>
            </a:r>
          </a:p>
          <a:p>
            <a:r>
              <a:rPr lang="en-US" sz="2400" dirty="0"/>
              <a:t>Implements lightweight logic</a:t>
            </a:r>
          </a:p>
          <a:p>
            <a:r>
              <a:rPr lang="en-US" sz="2400" dirty="0"/>
              <a:t>Is stateless</a:t>
            </a:r>
          </a:p>
          <a:p>
            <a:r>
              <a:rPr lang="en-US" sz="2400" dirty="0"/>
              <a:t>Is triggered by an event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708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9215-CA13-2746-B947-5B3DAE27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as a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735C-6D6F-A047-AC6A-C74306AD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436" y="2239271"/>
            <a:ext cx="6638364" cy="3841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We are designing the APIs based on the </a:t>
            </a:r>
            <a:r>
              <a:rPr lang="en-US" sz="2400" dirty="0">
                <a:highlight>
                  <a:srgbClr val="FFFF00"/>
                </a:highlight>
              </a:rPr>
              <a:t>API as a Product principles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Treat API as product and act like a product owner,</a:t>
            </a:r>
          </a:p>
          <a:p>
            <a:pPr lvl="1"/>
            <a:r>
              <a:rPr lang="en-US" sz="2000" dirty="0"/>
              <a:t>Actively improve and maintain API consistency over the long term,</a:t>
            </a:r>
          </a:p>
          <a:p>
            <a:pPr lvl="1"/>
            <a:r>
              <a:rPr lang="en-US" sz="2000" dirty="0"/>
              <a:t>Make use of customers’ feedbacks and provide service level support.</a:t>
            </a:r>
          </a:p>
          <a:p>
            <a:pPr marL="0" indent="0">
              <a:buNone/>
            </a:pPr>
            <a:r>
              <a:rPr lang="en-US" sz="2400" dirty="0"/>
              <a:t>Embracing API as a Product facilitates a service ecosystem which can be evolved more easily, and used to experiment quickly with new business ideas by recombining core capabilities.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09AA5-5A10-4846-A38F-7BB5B6E2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2" y="2523051"/>
            <a:ext cx="3300879" cy="32743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1A9D2E-2805-7D4E-9E0F-A021BD180061}"/>
              </a:ext>
            </a:extLst>
          </p:cNvPr>
          <p:cNvSpPr txBox="1">
            <a:spLocks/>
          </p:cNvSpPr>
          <p:nvPr/>
        </p:nvSpPr>
        <p:spPr>
          <a:xfrm>
            <a:off x="838200" y="1357641"/>
            <a:ext cx="9825317" cy="847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Mobility Service Platform provides a set of core services that can be easily evolved and reconfigured in response to changing business needs.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550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AA9E-6245-A542-AB73-BDB48223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7EF7-4B51-5348-A1A7-390A9690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Kubernetes Multitenancy: </a:t>
            </a:r>
            <a:r>
              <a:rPr lang="en-US" dirty="0">
                <a:hlinkClick r:id="rId2"/>
              </a:rPr>
              <a:t>https://www.infoq.com/presentations/multi-tenancy-kubernetes/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multi-tenancy: </a:t>
            </a:r>
            <a:r>
              <a:rPr lang="en-US" dirty="0">
                <a:hlinkClick r:id="rId3"/>
              </a:rPr>
              <a:t>https://cloud.google.com/kubernetes-engine/docs/concepts/multitenancy-overview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plan for multitenancy: </a:t>
            </a:r>
            <a:r>
              <a:rPr lang="en-US" dirty="0">
                <a:hlinkClick r:id="rId4"/>
              </a:rPr>
              <a:t>https://docs.google.com/document/d/1U8RQQmTUjxgMZY05HG2f7b3KsB94BhK4Ko6aWbLNXcc/edit#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Priority and Fairness for API Server Requests: </a:t>
            </a:r>
            <a:r>
              <a:rPr lang="en-US" dirty="0">
                <a:hlinkClick r:id="rId5"/>
              </a:rPr>
              <a:t>https://github.com/kubernetes/enhancements/blob/master/keps/sig-api-machinery/20190228-priority-and-fairness.md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3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9215-CA13-2746-B947-5B3DAE27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API Development Approach</a:t>
            </a: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200E21D9-90C0-714D-BD5C-DF6135767D79}"/>
              </a:ext>
            </a:extLst>
          </p:cNvPr>
          <p:cNvSpPr/>
          <p:nvPr/>
        </p:nvSpPr>
        <p:spPr>
          <a:xfrm flipH="1">
            <a:off x="1228164" y="2402544"/>
            <a:ext cx="2286000" cy="2286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>
              <a:lumMod val="75000"/>
            </a:schemeClr>
          </a:solidFill>
          <a:effectLst>
            <a:outerShdw blurRad="254000" dist="50800" dir="1800000" sx="95000" sy="95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D735C-6D6F-A047-AC6A-C74306AD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836" y="2200000"/>
            <a:ext cx="724796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Our API software architecture centers around decoupled microservices that provide functionality via RESTful APIs with a JSON payload. </a:t>
            </a:r>
          </a:p>
          <a:p>
            <a:pPr marL="0" indent="0">
              <a:buNone/>
            </a:pPr>
            <a:r>
              <a:rPr lang="en-US" sz="1800" dirty="0"/>
              <a:t>We design APIs to express what our systems do, and are therefore highly valuable business assets. (example DDC …)</a:t>
            </a:r>
          </a:p>
          <a:p>
            <a:pPr marL="0" indent="0">
              <a:buNone/>
            </a:pPr>
            <a:r>
              <a:rPr lang="en-US" sz="1800" dirty="0"/>
              <a:t>Small engineering teams own, deploy and operate these microservices (example ESP team …)</a:t>
            </a:r>
          </a:p>
          <a:p>
            <a:pPr marL="0" indent="0">
              <a:buNone/>
            </a:pPr>
            <a:r>
              <a:rPr lang="en-US" sz="1800" dirty="0"/>
              <a:t>We promote use of software design patterns and standards to increase  API quality and reduce development time - increase velocity (example Architectural Decisions in git, …)</a:t>
            </a:r>
          </a:p>
          <a:p>
            <a:pPr marL="0" indent="0">
              <a:buNone/>
            </a:pPr>
            <a:r>
              <a:rPr lang="en-US" sz="1800" dirty="0"/>
              <a:t>We use DevOps approach to agile software development based on </a:t>
            </a:r>
            <a:r>
              <a:rPr lang="en-US" sz="1800" dirty="0" err="1"/>
              <a:t>Vogels</a:t>
            </a:r>
            <a:r>
              <a:rPr lang="en-US" sz="1800" dirty="0"/>
              <a:t>’ principle:</a:t>
            </a:r>
          </a:p>
          <a:p>
            <a:pPr marL="0" indent="0">
              <a:buNone/>
            </a:pPr>
            <a:r>
              <a:rPr lang="en-US" sz="1800" dirty="0"/>
              <a:t>“You Build It, You Run It.”</a:t>
            </a: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19BC14A5-8E12-BE4F-A738-08FD74B08858}"/>
              </a:ext>
            </a:extLst>
          </p:cNvPr>
          <p:cNvSpPr/>
          <p:nvPr/>
        </p:nvSpPr>
        <p:spPr>
          <a:xfrm>
            <a:off x="1111623" y="2402544"/>
            <a:ext cx="2286000" cy="2286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>
              <a:lumMod val="75000"/>
            </a:schemeClr>
          </a:solidFill>
          <a:effectLst>
            <a:outerShdw blurRad="254000" dist="50800" dir="1800000" sx="95000" sy="95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C4B9AA00-171C-414D-A280-2C16CD426F73}"/>
              </a:ext>
            </a:extLst>
          </p:cNvPr>
          <p:cNvSpPr/>
          <p:nvPr/>
        </p:nvSpPr>
        <p:spPr>
          <a:xfrm flipV="1">
            <a:off x="1111623" y="2510121"/>
            <a:ext cx="2286000" cy="2286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>
              <a:lumMod val="75000"/>
            </a:schemeClr>
          </a:solidFill>
          <a:effectLst>
            <a:outerShdw blurRad="254000" dist="50800" dir="1800000" sx="90000" sy="9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5843952-FC8F-4048-9176-18AA8A57023D}"/>
              </a:ext>
            </a:extLst>
          </p:cNvPr>
          <p:cNvSpPr/>
          <p:nvPr/>
        </p:nvSpPr>
        <p:spPr>
          <a:xfrm flipH="1" flipV="1">
            <a:off x="1228164" y="2510121"/>
            <a:ext cx="2286000" cy="2286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>
              <a:lumMod val="75000"/>
            </a:schemeClr>
          </a:solidFill>
          <a:effectLst>
            <a:outerShdw blurRad="254000" dist="50800" dir="1800000" sx="90000" sy="9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BFFE830-54CC-DD41-8B14-34CD3B85CA62}"/>
              </a:ext>
            </a:extLst>
          </p:cNvPr>
          <p:cNvSpPr/>
          <p:nvPr/>
        </p:nvSpPr>
        <p:spPr>
          <a:xfrm>
            <a:off x="1224577" y="2402544"/>
            <a:ext cx="2286000" cy="2286000"/>
          </a:xfrm>
          <a:prstGeom prst="arc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E956D48-C475-0B42-A7C9-7BF4FE06992F}"/>
              </a:ext>
            </a:extLst>
          </p:cNvPr>
          <p:cNvSpPr/>
          <p:nvPr/>
        </p:nvSpPr>
        <p:spPr>
          <a:xfrm flipV="1">
            <a:off x="1231751" y="2519086"/>
            <a:ext cx="2286000" cy="2286000"/>
          </a:xfrm>
          <a:prstGeom prst="arc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83A4934-1C1D-7647-AE67-34766CA1F4A7}"/>
              </a:ext>
            </a:extLst>
          </p:cNvPr>
          <p:cNvSpPr/>
          <p:nvPr/>
        </p:nvSpPr>
        <p:spPr>
          <a:xfrm flipH="1">
            <a:off x="1120588" y="2402543"/>
            <a:ext cx="2286000" cy="2286000"/>
          </a:xfrm>
          <a:prstGeom prst="arc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F5AC31A-F94D-F041-B7C6-F5D32B0E1168}"/>
              </a:ext>
            </a:extLst>
          </p:cNvPr>
          <p:cNvSpPr/>
          <p:nvPr/>
        </p:nvSpPr>
        <p:spPr>
          <a:xfrm flipH="1" flipV="1">
            <a:off x="1120588" y="2510121"/>
            <a:ext cx="2286000" cy="2286000"/>
          </a:xfrm>
          <a:prstGeom prst="arc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3B2E2-EABD-2640-93C0-3CD7E6E41551}"/>
              </a:ext>
            </a:extLst>
          </p:cNvPr>
          <p:cNvSpPr txBox="1"/>
          <p:nvPr/>
        </p:nvSpPr>
        <p:spPr>
          <a:xfrm>
            <a:off x="1489871" y="2885296"/>
            <a:ext cx="58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Agile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08712-702F-A54B-81A5-18C63BA6874C}"/>
              </a:ext>
            </a:extLst>
          </p:cNvPr>
          <p:cNvSpPr txBox="1"/>
          <p:nvPr/>
        </p:nvSpPr>
        <p:spPr>
          <a:xfrm>
            <a:off x="2413932" y="2834286"/>
            <a:ext cx="857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Use of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Standards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9B0C1-6B7D-264B-966E-953083F96294}"/>
              </a:ext>
            </a:extLst>
          </p:cNvPr>
          <p:cNvSpPr txBox="1"/>
          <p:nvPr/>
        </p:nvSpPr>
        <p:spPr>
          <a:xfrm>
            <a:off x="2414286" y="3956132"/>
            <a:ext cx="71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DevOps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1A918-C968-BD44-8E61-B24ED794B83E}"/>
              </a:ext>
            </a:extLst>
          </p:cNvPr>
          <p:cNvSpPr txBox="1"/>
          <p:nvPr/>
        </p:nvSpPr>
        <p:spPr>
          <a:xfrm>
            <a:off x="1262325" y="3956132"/>
            <a:ext cx="10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Microservices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9CA76-7588-AB43-8D6E-F4725E8DC28D}"/>
              </a:ext>
            </a:extLst>
          </p:cNvPr>
          <p:cNvSpPr txBox="1"/>
          <p:nvPr/>
        </p:nvSpPr>
        <p:spPr>
          <a:xfrm>
            <a:off x="1153585" y="5061418"/>
            <a:ext cx="23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as a Platform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A25123B-4F25-E046-A858-500ACD60F2BF}"/>
              </a:ext>
            </a:extLst>
          </p:cNvPr>
          <p:cNvSpPr txBox="1">
            <a:spLocks/>
          </p:cNvSpPr>
          <p:nvPr/>
        </p:nvSpPr>
        <p:spPr>
          <a:xfrm>
            <a:off x="838200" y="1398493"/>
            <a:ext cx="10313894" cy="792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Designing and developing of high-quality, long-lasting APIs is critical for successful deployment of </a:t>
            </a:r>
            <a:r>
              <a:rPr lang="en-US" sz="2000" dirty="0" err="1"/>
              <a:t>SaaP</a:t>
            </a:r>
            <a:r>
              <a:rPr lang="en-US" sz="2000" dirty="0"/>
              <a:t> and for TFS’ digital transformation to a Mobility Service Provider.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276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7E2B-EE56-E848-957A-A359C4D9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50A8-3792-8B48-8F32-55BBC6F22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729" y="2311596"/>
            <a:ext cx="5257800" cy="3560016"/>
          </a:xfrm>
        </p:spPr>
        <p:txBody>
          <a:bodyPr>
            <a:normAutofit/>
          </a:bodyPr>
          <a:lstStyle/>
          <a:p>
            <a:r>
              <a:rPr lang="en-US" sz="2400" dirty="0"/>
              <a:t>End-to-end Ownership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Team owns service from design to development to retirement</a:t>
            </a:r>
          </a:p>
          <a:p>
            <a:r>
              <a:rPr lang="en-US" sz="2400" dirty="0"/>
              <a:t>Team is responsible for: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Features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Quality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Performance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Operations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Maintenance</a:t>
            </a:r>
          </a:p>
        </p:txBody>
      </p:sp>
      <p:sp>
        <p:nvSpPr>
          <p:cNvPr id="6" name="AutoShape 2" descr="Graphic representing the components of the Garage Method, including think, code, deliver, run, management, learn and culture">
            <a:extLst>
              <a:ext uri="{FF2B5EF4-FFF2-40B4-BE49-F238E27FC236}">
                <a16:creationId xmlns:a16="http://schemas.microsoft.com/office/drawing/2014/main" id="{A043E3BE-B221-B240-88FC-8452E6BF3A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34229" y="1412688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ibm devops image">
            <a:hlinkClick r:id="rId2"/>
            <a:extLst>
              <a:ext uri="{FF2B5EF4-FFF2-40B4-BE49-F238E27FC236}">
                <a16:creationId xmlns:a16="http://schemas.microsoft.com/office/drawing/2014/main" id="{7DA32517-C2D8-2D49-9A86-B079F698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41" y="3120739"/>
            <a:ext cx="2108749" cy="21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CB2ECA-E210-0B44-9FE0-9D97A80CC234}"/>
              </a:ext>
            </a:extLst>
          </p:cNvPr>
          <p:cNvSpPr/>
          <p:nvPr/>
        </p:nvSpPr>
        <p:spPr>
          <a:xfrm>
            <a:off x="909917" y="1313412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Our teams practice the TFS Factory Production model. </a:t>
            </a:r>
          </a:p>
          <a:p>
            <a:r>
              <a:rPr lang="en-US" sz="2400" dirty="0"/>
              <a:t>We are also inspired by </a:t>
            </a:r>
            <a:r>
              <a:rPr lang="en-US" sz="2400" dirty="0" err="1"/>
              <a:t>Vogels</a:t>
            </a:r>
            <a:r>
              <a:rPr lang="en-US" sz="2400" dirty="0"/>
              <a:t>’ DevOps agile software development principle: “You Build It, You Run It.”</a:t>
            </a:r>
          </a:p>
        </p:txBody>
      </p:sp>
    </p:spTree>
    <p:extLst>
      <p:ext uri="{BB962C8B-B14F-4D97-AF65-F5344CB8AC3E}">
        <p14:creationId xmlns:p14="http://schemas.microsoft.com/office/powerpoint/2010/main" val="344708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9C4F-A74D-6648-B4DD-547F48EA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0216-9F8D-BD45-9E12-16FA6E02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517"/>
            <a:ext cx="10759633" cy="10819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pattern is a general, reusable solution to a commonly occurring problem, it is a description or template for how to solve a problem that can be used in many different situations.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3D11E-B8B6-6944-8493-81B081C2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45" y="2245489"/>
            <a:ext cx="3598890" cy="37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6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9C4F-A74D-6648-B4DD-547F48EA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0216-9F8D-BD45-9E12-16FA6E02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517"/>
            <a:ext cx="10759633" cy="10819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pattern is a general, reusable solution to a commonly occurring problem, it is a description or template for how to solve a problem that can be used in many different situations.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3D11E-B8B6-6944-8493-81B081C2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45" y="2245489"/>
            <a:ext cx="3598890" cy="37907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7EBD1-E42B-6741-82E6-619BB80CAF00}"/>
              </a:ext>
            </a:extLst>
          </p:cNvPr>
          <p:cNvSpPr/>
          <p:nvPr/>
        </p:nvSpPr>
        <p:spPr>
          <a:xfrm>
            <a:off x="6643872" y="3252485"/>
            <a:ext cx="868100" cy="711583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7B92-5ECD-2241-B7E7-A9A8CFDE7F6C}"/>
              </a:ext>
            </a:extLst>
          </p:cNvPr>
          <p:cNvSpPr txBox="1"/>
          <p:nvPr/>
        </p:nvSpPr>
        <p:spPr>
          <a:xfrm>
            <a:off x="8648550" y="3135184"/>
            <a:ext cx="2323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Microservice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Persistence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Aggregate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Shared Data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Saga Pattern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E7C65D-C7A8-1B4D-AF00-A2ED8162DF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11972" y="3608277"/>
            <a:ext cx="1136578" cy="265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9C4F-A74D-6648-B4DD-547F48EA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0216-9F8D-BD45-9E12-16FA6E02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517"/>
            <a:ext cx="10759633" cy="10819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pattern is a general, reusable solution to a commonly occurring problem, it is a description or template for how to solve a problem that can be used in many different situations.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3D11E-B8B6-6944-8493-81B081C2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45" y="2245489"/>
            <a:ext cx="3598890" cy="37907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7EBD1-E42B-6741-82E6-619BB80CAF00}"/>
              </a:ext>
            </a:extLst>
          </p:cNvPr>
          <p:cNvSpPr/>
          <p:nvPr/>
        </p:nvSpPr>
        <p:spPr>
          <a:xfrm>
            <a:off x="6643872" y="3252485"/>
            <a:ext cx="868100" cy="711583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7B92-5ECD-2241-B7E7-A9A8CFDE7F6C}"/>
              </a:ext>
            </a:extLst>
          </p:cNvPr>
          <p:cNvSpPr txBox="1"/>
          <p:nvPr/>
        </p:nvSpPr>
        <p:spPr>
          <a:xfrm>
            <a:off x="8648550" y="3135184"/>
            <a:ext cx="2323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Microservice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Persistence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Aggregate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Shared Data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Saga Pattern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E7C65D-C7A8-1B4D-AF00-A2ED8162DF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11972" y="3608277"/>
            <a:ext cx="1136578" cy="265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9DFBB6-4632-EF48-AE34-0A7B5AAD0C48}"/>
              </a:ext>
            </a:extLst>
          </p:cNvPr>
          <p:cNvSpPr/>
          <p:nvPr/>
        </p:nvSpPr>
        <p:spPr>
          <a:xfrm>
            <a:off x="6091622" y="2858939"/>
            <a:ext cx="1918062" cy="3032574"/>
          </a:xfrm>
          <a:prstGeom prst="roundRect">
            <a:avLst>
              <a:gd name="adj" fmla="val 5814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C78EC-40A8-EE4C-901D-8B437F2B1579}"/>
              </a:ext>
            </a:extLst>
          </p:cNvPr>
          <p:cNvSpPr txBox="1"/>
          <p:nvPr/>
        </p:nvSpPr>
        <p:spPr>
          <a:xfrm>
            <a:off x="1313816" y="4612512"/>
            <a:ext cx="2569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Deployment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Single Tenant Cluster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Shared Control Plane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Namespace per Tenant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BC6B9-1D87-AA4F-B141-2439ABF6A94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83558" y="4289347"/>
            <a:ext cx="2208064" cy="9233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4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9C4F-A74D-6648-B4DD-547F48EA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are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0216-9F8D-BD45-9E12-16FA6E02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63517"/>
            <a:ext cx="10759633" cy="10819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pattern is a general, reusable solution to a commonly occurring problem, it is a description or template for how to solve a problem that can be used in many different situations.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3D11E-B8B6-6944-8493-81B081C2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45" y="2245489"/>
            <a:ext cx="3598890" cy="37907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7EBD1-E42B-6741-82E6-619BB80CAF00}"/>
              </a:ext>
            </a:extLst>
          </p:cNvPr>
          <p:cNvSpPr/>
          <p:nvPr/>
        </p:nvSpPr>
        <p:spPr>
          <a:xfrm>
            <a:off x="6643872" y="3252485"/>
            <a:ext cx="868100" cy="711583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7B92-5ECD-2241-B7E7-A9A8CFDE7F6C}"/>
              </a:ext>
            </a:extLst>
          </p:cNvPr>
          <p:cNvSpPr txBox="1"/>
          <p:nvPr/>
        </p:nvSpPr>
        <p:spPr>
          <a:xfrm>
            <a:off x="8648550" y="3135184"/>
            <a:ext cx="2323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Microservice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Persistence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Aggregate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Shared Data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Saga Pattern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E7C65D-C7A8-1B4D-AF00-A2ED8162DF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11972" y="3608277"/>
            <a:ext cx="1136578" cy="265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9DFBB6-4632-EF48-AE34-0A7B5AAD0C48}"/>
              </a:ext>
            </a:extLst>
          </p:cNvPr>
          <p:cNvSpPr/>
          <p:nvPr/>
        </p:nvSpPr>
        <p:spPr>
          <a:xfrm>
            <a:off x="6091622" y="2858939"/>
            <a:ext cx="1918062" cy="3032574"/>
          </a:xfrm>
          <a:prstGeom prst="roundRect">
            <a:avLst>
              <a:gd name="adj" fmla="val 5814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C78EC-40A8-EE4C-901D-8B437F2B1579}"/>
              </a:ext>
            </a:extLst>
          </p:cNvPr>
          <p:cNvSpPr txBox="1"/>
          <p:nvPr/>
        </p:nvSpPr>
        <p:spPr>
          <a:xfrm>
            <a:off x="1313816" y="4612512"/>
            <a:ext cx="2569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Deployment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Single Tenant Cluster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Shared Control Plane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Namespace per Tenant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BC6B9-1D87-AA4F-B141-2439ABF6A94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83558" y="4289347"/>
            <a:ext cx="2208064" cy="9233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DB4C58-2563-C449-A268-B3DD8078DA33}"/>
              </a:ext>
            </a:extLst>
          </p:cNvPr>
          <p:cNvSpPr/>
          <p:nvPr/>
        </p:nvSpPr>
        <p:spPr>
          <a:xfrm>
            <a:off x="4413292" y="2714254"/>
            <a:ext cx="3827885" cy="1898258"/>
          </a:xfrm>
          <a:prstGeom prst="roundRect">
            <a:avLst>
              <a:gd name="adj" fmla="val 5814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41388-F4E0-0848-9083-A2B5DDE685CD}"/>
              </a:ext>
            </a:extLst>
          </p:cNvPr>
          <p:cNvSpPr txBox="1"/>
          <p:nvPr/>
        </p:nvSpPr>
        <p:spPr>
          <a:xfrm>
            <a:off x="1313816" y="2858939"/>
            <a:ext cx="287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Service Routing Patterns: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Single Ingress Pattern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Ingress per Tenant Pattern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6D5007-DF35-A447-BB94-3AC73CB8751F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4189924" y="3320604"/>
            <a:ext cx="223368" cy="342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1F60-BE67-2540-ABF5-3468E495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"/>
            <a:ext cx="10515600" cy="1325563"/>
          </a:xfrm>
        </p:spPr>
        <p:txBody>
          <a:bodyPr/>
          <a:lstStyle/>
          <a:p>
            <a:r>
              <a:rPr lang="en-US" dirty="0" err="1"/>
              <a:t>mFin</a:t>
            </a:r>
            <a:r>
              <a:rPr lang="en-US" dirty="0"/>
              <a:t> Service Routing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5320-EEA8-B745-BCA4-14891650E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992"/>
            <a:ext cx="10515600" cy="8094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Authenticated tenants’ users are routed to appropriate services based on Tenant IDs or they accessing a tenant specific end-points.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B00BA-C538-7545-9694-CA42C1BE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4" y="2060067"/>
            <a:ext cx="4122475" cy="3930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4D825-6474-DB41-B3E2-E75CE046CCCA}"/>
              </a:ext>
            </a:extLst>
          </p:cNvPr>
          <p:cNvSpPr txBox="1"/>
          <p:nvPr/>
        </p:nvSpPr>
        <p:spPr>
          <a:xfrm>
            <a:off x="3027456" y="2044170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Ingress </a:t>
            </a:r>
          </a:p>
          <a:p>
            <a:r>
              <a:rPr lang="en-US" b="1" dirty="0"/>
              <a:t>Pattern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30B0D-768A-F64F-B053-12403CA24111}"/>
              </a:ext>
            </a:extLst>
          </p:cNvPr>
          <p:cNvSpPr txBox="1"/>
          <p:nvPr/>
        </p:nvSpPr>
        <p:spPr>
          <a:xfrm>
            <a:off x="7278589" y="6112704"/>
            <a:ext cx="26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Specific End-Points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67BFF-BDCD-9F46-B1DA-6D0103A9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85" y="2100766"/>
            <a:ext cx="4175669" cy="39305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7CF9ED-5EF2-2B4C-BF31-406194C2945D}"/>
              </a:ext>
            </a:extLst>
          </p:cNvPr>
          <p:cNvSpPr txBox="1"/>
          <p:nvPr/>
        </p:nvSpPr>
        <p:spPr>
          <a:xfrm>
            <a:off x="1013844" y="6114363"/>
            <a:ext cx="475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End-Points – routing based on Tenant ID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4D9E89-8A15-414B-8A56-2D646BF6E3D7}"/>
              </a:ext>
            </a:extLst>
          </p:cNvPr>
          <p:cNvSpPr txBox="1"/>
          <p:nvPr/>
        </p:nvSpPr>
        <p:spPr>
          <a:xfrm>
            <a:off x="8534022" y="2019367"/>
            <a:ext cx="1982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Ingress per Tenant </a:t>
            </a:r>
          </a:p>
          <a:p>
            <a:r>
              <a:rPr lang="en-US" b="1" dirty="0"/>
              <a:t>Pattern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EE22F-7EC9-4EF9-8142-596747777834}"/>
              </a:ext>
            </a:extLst>
          </p:cNvPr>
          <p:cNvGrpSpPr/>
          <p:nvPr/>
        </p:nvGrpSpPr>
        <p:grpSpPr>
          <a:xfrm>
            <a:off x="10979780" y="-246504"/>
            <a:ext cx="1219200" cy="1477596"/>
            <a:chOff x="8226185" y="-197343"/>
            <a:chExt cx="914400" cy="1108197"/>
          </a:xfrm>
        </p:grpSpPr>
        <p:sp>
          <p:nvSpPr>
            <p:cNvPr id="11" name="Speech Bubble: Oval 2">
              <a:extLst>
                <a:ext uri="{FF2B5EF4-FFF2-40B4-BE49-F238E27FC236}">
                  <a16:creationId xmlns:a16="http://schemas.microsoft.com/office/drawing/2014/main" id="{9D52E27A-5C78-403C-8F1E-890101D35724}"/>
                </a:ext>
              </a:extLst>
            </p:cNvPr>
            <p:cNvSpPr/>
            <p:nvPr/>
          </p:nvSpPr>
          <p:spPr>
            <a:xfrm rot="5400000">
              <a:off x="8226185" y="-3546"/>
              <a:ext cx="914400" cy="914400"/>
            </a:xfrm>
            <a:prstGeom prst="diagStripe">
              <a:avLst/>
            </a:prstGeom>
            <a:solidFill>
              <a:srgbClr val="FFF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7979"/>
              <a:endParaRPr lang="en-US" sz="2100" b="1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" name="Text Box 23">
              <a:extLst>
                <a:ext uri="{FF2B5EF4-FFF2-40B4-BE49-F238E27FC236}">
                  <a16:creationId xmlns:a16="http://schemas.microsoft.com/office/drawing/2014/main" id="{1074E92F-E209-4ABE-B92F-B579A6FC1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8258923" y="156630"/>
              <a:ext cx="1097280" cy="389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7" tIns="45698" rIns="91397" bIns="45698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1218598"/>
              <a:r>
                <a:rPr lang="en-US" sz="1600" dirty="0">
                  <a:solidFill>
                    <a:prstClr val="black"/>
                  </a:solidFill>
                  <a:latin typeface="Century Gothic"/>
                  <a:ea typeface="ＭＳ Ｐゴシック"/>
                  <a:cs typeface="ＭＳ Ｐゴシック"/>
                </a:rPr>
                <a:t>Tenants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3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_Generic">
  <a:themeElements>
    <a:clrScheme name="TFS Colors">
      <a:dk1>
        <a:srgbClr val="000000"/>
      </a:dk1>
      <a:lt1>
        <a:srgbClr val="FFFFFF"/>
      </a:lt1>
      <a:dk2>
        <a:srgbClr val="1A1918"/>
      </a:dk2>
      <a:lt2>
        <a:srgbClr val="E7E6E6"/>
      </a:lt2>
      <a:accent1>
        <a:srgbClr val="C4222A"/>
      </a:accent1>
      <a:accent2>
        <a:srgbClr val="3B4D59"/>
      </a:accent2>
      <a:accent3>
        <a:srgbClr val="B0404B"/>
      </a:accent3>
      <a:accent4>
        <a:srgbClr val="E6E5E5"/>
      </a:accent4>
      <a:accent5>
        <a:srgbClr val="3B4D59"/>
      </a:accent5>
      <a:accent6>
        <a:srgbClr val="00030A"/>
      </a:accent6>
      <a:hlink>
        <a:srgbClr val="0563C1"/>
      </a:hlink>
      <a:folHlink>
        <a:srgbClr val="954F72"/>
      </a:folHlink>
    </a:clrScheme>
    <a:fontScheme name="Toyota Type">
      <a:majorFont>
        <a:latin typeface="Toyota Type Black"/>
        <a:ea typeface=""/>
        <a:cs typeface=""/>
      </a:majorFont>
      <a:minorFont>
        <a:latin typeface="Toyota Typ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2BB261-D0A4-4601-8E58-5B2E9605964C}" vid="{BF360408-3495-43CF-B8C2-04E44B85118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A58185D8D68D4A8F060400FD063AF4" ma:contentTypeVersion="13" ma:contentTypeDescription="Create a new document." ma:contentTypeScope="" ma:versionID="2a1f61380db2cfac40659c31115ee98b">
  <xsd:schema xmlns:xsd="http://www.w3.org/2001/XMLSchema" xmlns:xs="http://www.w3.org/2001/XMLSchema" xmlns:p="http://schemas.microsoft.com/office/2006/metadata/properties" xmlns:ns3="96efba1c-1bcf-4d8d-b80d-98b1d384f220" xmlns:ns4="faf67516-d10c-42a4-b381-250fc9e499e2" targetNamespace="http://schemas.microsoft.com/office/2006/metadata/properties" ma:root="true" ma:fieldsID="841dbcb33e3b993fd53f77760ca2a64c" ns3:_="" ns4:_="">
    <xsd:import namespace="96efba1c-1bcf-4d8d-b80d-98b1d384f220"/>
    <xsd:import namespace="faf67516-d10c-42a4-b381-250fc9e499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fba1c-1bcf-4d8d-b80d-98b1d384f2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67516-d10c-42a4-b381-250fc9e499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748BAE-D97D-48B6-9B93-14633A85BB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efba1c-1bcf-4d8d-b80d-98b1d384f220"/>
    <ds:schemaRef ds:uri="faf67516-d10c-42a4-b381-250fc9e499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1A55D1-01CA-4DA9-8BCC-112FA2B3C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151A3-833A-4E8D-8605-97DEA3D19BBA}">
  <ds:schemaRefs>
    <ds:schemaRef ds:uri="96efba1c-1bcf-4d8d-b80d-98b1d384f220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faf67516-d10c-42a4-b381-250fc9e499e2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34229</TotalTime>
  <Words>1620</Words>
  <Application>Microsoft Office PowerPoint</Application>
  <PresentationFormat>Widescreen</PresentationFormat>
  <Paragraphs>172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Courier New</vt:lpstr>
      <vt:lpstr>Lato Light</vt:lpstr>
      <vt:lpstr>Toyota Type</vt:lpstr>
      <vt:lpstr>Toyota Type Black</vt:lpstr>
      <vt:lpstr>Toyota Type Book</vt:lpstr>
      <vt:lpstr>Wingdings</vt:lpstr>
      <vt:lpstr>Office Theme</vt:lpstr>
      <vt:lpstr>Black_Generic</vt:lpstr>
      <vt:lpstr>PowerPoint Presentation</vt:lpstr>
      <vt:lpstr>API as a Product</vt:lpstr>
      <vt:lpstr>Our API Development Approach</vt:lpstr>
      <vt:lpstr>DevOps</vt:lpstr>
      <vt:lpstr>What are Patterns?</vt:lpstr>
      <vt:lpstr>What are Patterns?</vt:lpstr>
      <vt:lpstr>What are Patterns?</vt:lpstr>
      <vt:lpstr>What are Patterns?</vt:lpstr>
      <vt:lpstr>mFin Service Routing Patterns</vt:lpstr>
      <vt:lpstr>Microservices – Deployment Pattern</vt:lpstr>
      <vt:lpstr>mFin Deployment Pattern – Single Tenant Cluster</vt:lpstr>
      <vt:lpstr>mFin Deployment Pattern – Shared Control Plane</vt:lpstr>
      <vt:lpstr>mFin Deployment Pattern – Namespace per Tenant </vt:lpstr>
      <vt:lpstr>Microservices</vt:lpstr>
      <vt:lpstr>Microservice – Persistence Patterns</vt:lpstr>
      <vt:lpstr>Microservices - Aggregate Pattern</vt:lpstr>
      <vt:lpstr>Microservice – API Gateway Pattern</vt:lpstr>
      <vt:lpstr>Microservices – Shared Data Patterns</vt:lpstr>
      <vt:lpstr>Microservices - Saga Pattern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Slobodan Sipcic</dc:creator>
  <cp:lastModifiedBy>Sujoy Saha</cp:lastModifiedBy>
  <cp:revision>256</cp:revision>
  <dcterms:created xsi:type="dcterms:W3CDTF">2019-08-29T19:17:27Z</dcterms:created>
  <dcterms:modified xsi:type="dcterms:W3CDTF">2019-10-18T15:20:40Z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0x0101002FA58185D8D68D4A8F060400FD063AF4</vt:lpwstr>
  </property>
</Properties>
</file>